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1" r:id="rId3"/>
    <p:sldId id="288" r:id="rId4"/>
    <p:sldId id="287" r:id="rId5"/>
    <p:sldId id="284" r:id="rId6"/>
    <p:sldId id="280" r:id="rId7"/>
    <p:sldId id="286" r:id="rId8"/>
    <p:sldId id="293" r:id="rId9"/>
    <p:sldId id="289" r:id="rId10"/>
    <p:sldId id="290" r:id="rId11"/>
    <p:sldId id="295" r:id="rId12"/>
    <p:sldId id="294" r:id="rId13"/>
    <p:sldId id="291" r:id="rId14"/>
    <p:sldId id="292"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016A8-96A6-426E-BE6A-7E16BC9A7E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AE5303-1783-4221-9FE2-11D3CEB64F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4DA7EF-467E-457C-8163-8EE5EA0091C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20F1CA-0AE6-442D-8C2F-AF3A87691E4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E8DAA76-090D-4230-BFCD-C078E6E5A47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44D9681-964C-45ED-9A11-52499BFC889B}"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424FB32-42BE-4B0F-A919-914E9D3958A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B000904-F4AB-44B9-B148-A4D7BE0F5A0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18BF5F3-93CE-4B73-B5B4-0241CFBA5A8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05114E8-F67C-45E8-8F24-40896E665992}"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CED6AF7-760F-4554-8A1E-2208D08ADE9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537E4F1-5192-49B6-AB0B-98C9702983D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Jāņa </a:t>
            </a:r>
            <a:r>
              <a:rPr lang="lv-LV" sz="3600" b="1" dirty="0" smtClean="0">
                <a:solidFill>
                  <a:schemeClr val="tx1"/>
                </a:solidFill>
              </a:rPr>
              <a:t>1:14-18 Vārds tapa miesa</a:t>
            </a:r>
            <a:endParaRPr lang="lv-LV" sz="3600" b="1" dirty="0" smtClean="0">
              <a:solidFill>
                <a:schemeClr val="tx1"/>
              </a:solidFill>
            </a:endParaRPr>
          </a:p>
        </p:txBody>
      </p:sp>
      <p:pic>
        <p:nvPicPr>
          <p:cNvPr id="2052" name="Picture 3" descr="DOVE019"/>
          <p:cNvPicPr>
            <a:picLocks noChangeAspect="1" noChangeArrowheads="1"/>
          </p:cNvPicPr>
          <p:nvPr/>
        </p:nvPicPr>
        <p:blipFill>
          <a:blip r:embed="rId2" cstate="print"/>
          <a:srcRect/>
          <a:stretch>
            <a:fillRect/>
          </a:stretch>
        </p:blipFill>
        <p:spPr bwMode="auto">
          <a:xfrm>
            <a:off x="107951" y="47836"/>
            <a:ext cx="575618" cy="716868"/>
          </a:xfrm>
          <a:prstGeom prst="rect">
            <a:avLst/>
          </a:prstGeom>
          <a:noFill/>
          <a:ln w="9525">
            <a:noFill/>
            <a:miter lim="800000"/>
            <a:headEnd/>
            <a:tailEnd/>
          </a:ln>
        </p:spPr>
      </p:pic>
      <p:sp>
        <p:nvSpPr>
          <p:cNvPr id="205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17</a:t>
            </a:r>
            <a:r>
              <a:rPr lang="lv-LV" sz="2000" dirty="0" smtClean="0"/>
              <a:t>.dec.2023.</a:t>
            </a:r>
            <a:endParaRPr lang="lv-LV" sz="2000" dirty="0"/>
          </a:p>
        </p:txBody>
      </p:sp>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7" name="Picture 2" descr="Image result for Jesus world"/>
          <p:cNvPicPr>
            <a:picLocks noChangeAspect="1" noChangeArrowheads="1"/>
          </p:cNvPicPr>
          <p:nvPr/>
        </p:nvPicPr>
        <p:blipFill>
          <a:blip r:embed="rId3" cstate="print"/>
          <a:srcRect/>
          <a:stretch>
            <a:fillRect/>
          </a:stretch>
        </p:blipFill>
        <p:spPr bwMode="auto">
          <a:xfrm>
            <a:off x="71406" y="1098930"/>
            <a:ext cx="9001156" cy="578645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The Mission: Choose Your Own Penance – Daily Theology"/>
          <p:cNvPicPr>
            <a:picLocks noChangeAspect="1" noChangeArrowheads="1"/>
          </p:cNvPicPr>
          <p:nvPr/>
        </p:nvPicPr>
        <p:blipFill>
          <a:blip r:embed="rId2" cstate="print"/>
          <a:srcRect/>
          <a:stretch>
            <a:fillRect/>
          </a:stretch>
        </p:blipFill>
        <p:spPr bwMode="auto">
          <a:xfrm>
            <a:off x="251520" y="764704"/>
            <a:ext cx="8640960" cy="5612768"/>
          </a:xfrm>
          <a:prstGeom prst="rect">
            <a:avLst/>
          </a:prstGeom>
          <a:ln>
            <a:noFill/>
          </a:ln>
          <a:effectLst>
            <a:softEdge rad="112500"/>
          </a:effectLst>
        </p:spPr>
      </p:pic>
      <p:sp>
        <p:nvSpPr>
          <p:cNvPr id="5" name="Rectangle 2"/>
          <p:cNvSpPr txBox="1">
            <a:spLocks noChangeArrowheads="1"/>
          </p:cNvSpPr>
          <p:nvPr/>
        </p:nvSpPr>
        <p:spPr bwMode="auto">
          <a:xfrm>
            <a:off x="0" y="71983"/>
            <a:ext cx="91440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uLnTx/>
                <a:uFillTx/>
                <a:latin typeface="+mj-lt"/>
                <a:ea typeface="+mj-ea"/>
                <a:cs typeface="+mj-cs"/>
              </a:rPr>
              <a:t>Filma “Misija” 1986.g.</a:t>
            </a:r>
            <a:endParaRPr kumimoji="0" lang="en-US" sz="4800" b="0" i="0" u="none" strike="noStrike" kern="0" cap="none" spc="0" normalizeH="0" baseline="0" noProof="0" dirty="0" smtClean="0">
              <a:ln>
                <a:noFill/>
              </a:ln>
              <a:uLnTx/>
              <a:uFillTx/>
              <a:latin typeface="+mj-lt"/>
              <a:ea typeface="+mj-ea"/>
              <a:cs typeface="+mj-cs"/>
            </a:endParaRPr>
          </a:p>
        </p:txBody>
      </p:sp>
      <p:sp>
        <p:nvSpPr>
          <p:cNvPr id="6" name="Rounded Rectangle 5"/>
          <p:cNvSpPr/>
          <p:nvPr/>
        </p:nvSpPr>
        <p:spPr>
          <a:xfrm>
            <a:off x="5364088" y="1340768"/>
            <a:ext cx="324036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err="1" smtClean="0"/>
              <a:t>Pašizdomāta</a:t>
            </a:r>
            <a:r>
              <a:rPr lang="lv-LV" sz="4000" dirty="0" smtClean="0"/>
              <a:t> šaustīšana</a:t>
            </a:r>
            <a:endParaRPr lang="lv-LV" sz="4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71983"/>
            <a:ext cx="91440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uLnTx/>
                <a:uFillTx/>
                <a:latin typeface="+mj-lt"/>
                <a:ea typeface="+mj-ea"/>
                <a:cs typeface="+mj-cs"/>
              </a:rPr>
              <a:t>Filma “Misija” 1986.g.</a:t>
            </a:r>
            <a:endParaRPr kumimoji="0" lang="en-US" sz="4800" b="0" i="0" u="none" strike="noStrike" kern="0" cap="none" spc="0" normalizeH="0" baseline="0" noProof="0" dirty="0" smtClean="0">
              <a:ln>
                <a:noFill/>
              </a:ln>
              <a:uLnTx/>
              <a:uFillTx/>
              <a:latin typeface="+mj-lt"/>
              <a:ea typeface="+mj-ea"/>
              <a:cs typeface="+mj-cs"/>
            </a:endParaRPr>
          </a:p>
        </p:txBody>
      </p:sp>
      <p:pic>
        <p:nvPicPr>
          <p:cNvPr id="28674" name="Picture 2" descr="Film Review: The Mission (1986) - Scraps from the loft"/>
          <p:cNvPicPr>
            <a:picLocks noChangeAspect="1" noChangeArrowheads="1"/>
          </p:cNvPicPr>
          <p:nvPr/>
        </p:nvPicPr>
        <p:blipFill>
          <a:blip r:embed="rId2" cstate="print"/>
          <a:srcRect/>
          <a:stretch>
            <a:fillRect/>
          </a:stretch>
        </p:blipFill>
        <p:spPr bwMode="auto">
          <a:xfrm>
            <a:off x="251520" y="1772816"/>
            <a:ext cx="8508022" cy="5040560"/>
          </a:xfrm>
          <a:prstGeom prst="rect">
            <a:avLst/>
          </a:prstGeom>
          <a:ln>
            <a:noFill/>
          </a:ln>
          <a:effectLst>
            <a:softEdge rad="112500"/>
          </a:effectLst>
        </p:spPr>
      </p:pic>
      <p:sp>
        <p:nvSpPr>
          <p:cNvPr id="6" name="Rounded Rectangle 5"/>
          <p:cNvSpPr/>
          <p:nvPr/>
        </p:nvSpPr>
        <p:spPr>
          <a:xfrm>
            <a:off x="251520" y="908720"/>
            <a:ext cx="288032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Jāiet lūgt piedošanu</a:t>
            </a:r>
            <a:endParaRPr lang="lv-LV" sz="4000" b="1" dirty="0" smtClean="0"/>
          </a:p>
        </p:txBody>
      </p:sp>
      <p:sp>
        <p:nvSpPr>
          <p:cNvPr id="7" name="Rounded Rectangle 6"/>
          <p:cNvSpPr/>
          <p:nvPr/>
        </p:nvSpPr>
        <p:spPr>
          <a:xfrm>
            <a:off x="5652120" y="836712"/>
            <a:ext cx="3240360"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Piedošanu viņš saņēma</a:t>
            </a:r>
            <a:endParaRPr lang="lv-LV" sz="4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fade">
                                      <p:cBhvr>
                                        <p:cTn id="12" dur="2000"/>
                                        <p:tgtEl>
                                          <p:spTgt spid="2867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i="1" dirty="0" smtClean="0"/>
              <a:t>17 Jo bauslība ir dota caur Mozu, bet žēlastība un patiesība nākusi pasaulē caur Jēzu Kristu.</a:t>
            </a:r>
            <a:endParaRPr lang="en-US" dirty="0" smtClean="0"/>
          </a:p>
        </p:txBody>
      </p:sp>
      <p:graphicFrame>
        <p:nvGraphicFramePr>
          <p:cNvPr id="4" name="Group 297"/>
          <p:cNvGraphicFramePr>
            <a:graphicFrameLocks/>
          </p:cNvGraphicFramePr>
          <p:nvPr/>
        </p:nvGraphicFramePr>
        <p:xfrm>
          <a:off x="395536" y="1113616"/>
          <a:ext cx="8229600" cy="5242560"/>
        </p:xfrm>
        <a:graphic>
          <a:graphicData uri="http://schemas.openxmlformats.org/drawingml/2006/table">
            <a:tbl>
              <a:tblPr>
                <a:tableStyleId>{2D5ABB26-0587-4C30-8999-92F81FD0307C}</a:tableStyleId>
              </a:tblPr>
              <a:tblGrid>
                <a:gridCol w="4292600"/>
                <a:gridCol w="3937000"/>
              </a:tblGrid>
              <a:tr h="45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600" b="1" u="none" strike="noStrike" cap="none" normalizeH="0" baseline="0" dirty="0" smtClean="0">
                          <a:ln>
                            <a:noFill/>
                          </a:ln>
                          <a:effectLst/>
                        </a:rPr>
                        <a:t>Bauslība</a:t>
                      </a:r>
                      <a:r>
                        <a:rPr kumimoji="0" lang="lv-LV" sz="2600" u="none" strike="noStrike" cap="none" normalizeH="0" baseline="0" dirty="0" smtClean="0">
                          <a:ln>
                            <a:noFill/>
                          </a:ln>
                          <a:effectLst/>
                        </a:rPr>
                        <a:t>:</a:t>
                      </a:r>
                      <a:endParaRPr kumimoji="0" lang="lv-LV"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sz="2600" b="1" u="none" strike="noStrike" cap="none" normalizeH="0" baseline="0" dirty="0" smtClean="0">
                          <a:ln>
                            <a:noFill/>
                          </a:ln>
                          <a:effectLst/>
                        </a:rPr>
                        <a:t>Evaņģēlijs</a:t>
                      </a:r>
                      <a:r>
                        <a:rPr kumimoji="0" lang="lv-LV" sz="2600" u="none" strike="noStrike" cap="none" normalizeH="0" baseline="0" dirty="0" smtClean="0">
                          <a:ln>
                            <a:noFill/>
                          </a:ln>
                          <a:effectLst/>
                        </a:rPr>
                        <a:t>:</a:t>
                      </a:r>
                      <a:endParaRPr kumimoji="0" lang="lv-LV" sz="2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4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Pieprasa kaut ko darīt</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Atklāj, ko Dievs ir darījis</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Norāda uz grēkiem</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Norāda uz Kristu</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smtClean="0">
                          <a:ln>
                            <a:noFill/>
                          </a:ln>
                          <a:effectLst/>
                        </a:rPr>
                        <a:t>Atklāj Dieva dusmas un sodu</a:t>
                      </a:r>
                      <a:endParaRPr kumimoji="0" lang="lv-LV" sz="24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Atklāj Dieva mīlestību</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4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lv-LV" sz="2400" u="none" strike="noStrike" kern="1200" cap="none" normalizeH="0" baseline="0" dirty="0" smtClean="0">
                          <a:ln>
                            <a:noFill/>
                          </a:ln>
                          <a:solidFill>
                            <a:schemeClr val="tx1"/>
                          </a:solidFill>
                          <a:effectLst/>
                          <a:latin typeface="+mn-lt"/>
                          <a:ea typeface="+mn-ea"/>
                          <a:cs typeface="+mn-cs"/>
                        </a:rPr>
                        <a:t>Nolādēts no Dievs taisnīguma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lv-LV" sz="2400" u="none" strike="noStrike" kern="1200" cap="none" normalizeH="0" baseline="0" dirty="0" smtClean="0">
                          <a:ln>
                            <a:noFill/>
                          </a:ln>
                          <a:solidFill>
                            <a:schemeClr val="tx1"/>
                          </a:solidFill>
                          <a:effectLst/>
                          <a:latin typeface="+mn-lt"/>
                          <a:ea typeface="+mn-ea"/>
                          <a:cs typeface="+mn-cs"/>
                        </a:rPr>
                        <a:t>Glābts no Dieva žēlastības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4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smtClean="0">
                          <a:ln>
                            <a:noFill/>
                          </a:ln>
                          <a:effectLst/>
                        </a:rPr>
                        <a:t>Ir ierakstīta cilvēka sirdī</a:t>
                      </a:r>
                      <a:endParaRPr kumimoji="0" lang="lv-LV" sz="24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Ir pāri cilvēku saprašanai</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Dabīga, tai </a:t>
                      </a:r>
                      <a:r>
                        <a:rPr kumimoji="0" lang="lv-LV" sz="2400" u="none" strike="noStrike" cap="none" normalizeH="0" baseline="0" dirty="0" smtClean="0">
                          <a:ln>
                            <a:noFill/>
                          </a:ln>
                          <a:effectLst/>
                        </a:rPr>
                        <a:t>nevajag ticību</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Pārdabisks, tam vajag ticību</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4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smtClean="0">
                          <a:ln>
                            <a:noFill/>
                          </a:ln>
                          <a:effectLst/>
                        </a:rPr>
                        <a:t>Dod tikai tad ja tu izpildi pilnīgi visas prasības</a:t>
                      </a:r>
                      <a:endParaRPr kumimoji="0" lang="lv-LV" sz="24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Dod par brīvu, bez maksas, Kristus dēļ</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2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smtClean="0">
                          <a:ln>
                            <a:noFill/>
                          </a:ln>
                          <a:effectLst/>
                        </a:rPr>
                        <a:t>Atklāj cilvēka netīros grēkus, bet nespēj tos nomazgāt</a:t>
                      </a:r>
                      <a:endParaRPr kumimoji="0" lang="lv-LV" sz="24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v-LV" sz="2400" u="none" strike="noStrike" cap="none" normalizeH="0" baseline="0" dirty="0" smtClean="0">
                          <a:ln>
                            <a:noFill/>
                          </a:ln>
                          <a:effectLst/>
                        </a:rPr>
                        <a:t>Nomazgā netīros grēkus</a:t>
                      </a:r>
                      <a:endParaRPr kumimoji="0" lang="lv-LV" sz="24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sz="3600" i="1" dirty="0" smtClean="0"/>
              <a:t>18 Dievu neviens nekad nav redzējis. </a:t>
            </a:r>
            <a:r>
              <a:rPr lang="lv-LV" sz="3600" i="1" dirty="0" err="1" smtClean="0"/>
              <a:t>Vienpiedzimušais</a:t>
            </a:r>
            <a:r>
              <a:rPr lang="lv-LV" sz="3600" i="1" dirty="0" smtClean="0"/>
              <a:t> </a:t>
            </a:r>
            <a:r>
              <a:rPr lang="lv-LV" sz="3600" i="1" dirty="0" smtClean="0"/>
              <a:t>Dievs</a:t>
            </a:r>
            <a:r>
              <a:rPr lang="lv-LV" sz="3600" i="1" dirty="0" smtClean="0"/>
              <a:t>, kas ir pie Tēva krūts, Tas mums Viņu ir darījis zināmu.“</a:t>
            </a:r>
            <a:endParaRPr lang="en-US" sz="3600" dirty="0" smtClean="0"/>
          </a:p>
        </p:txBody>
      </p:sp>
      <p:pic>
        <p:nvPicPr>
          <p:cNvPr id="4" name="irc_mi" descr="Christmas"/>
          <p:cNvPicPr>
            <a:picLocks noChangeAspect="1" noChangeArrowheads="1"/>
          </p:cNvPicPr>
          <p:nvPr/>
        </p:nvPicPr>
        <p:blipFill>
          <a:blip r:embed="rId2" cstate="print"/>
          <a:srcRect/>
          <a:stretch>
            <a:fillRect/>
          </a:stretch>
        </p:blipFill>
        <p:spPr bwMode="auto">
          <a:xfrm>
            <a:off x="251520" y="1772816"/>
            <a:ext cx="8580932" cy="5085184"/>
          </a:xfrm>
          <a:prstGeom prst="rect">
            <a:avLst/>
          </a:prstGeom>
          <a:ln>
            <a:noFill/>
          </a:ln>
          <a:effectLst>
            <a:softEdge rad="112500"/>
          </a:effectLst>
        </p:spPr>
      </p:pic>
      <p:sp>
        <p:nvSpPr>
          <p:cNvPr id="5" name="Rounded Rectangle 4"/>
          <p:cNvSpPr/>
          <p:nvPr/>
        </p:nvSpPr>
        <p:spPr>
          <a:xfrm>
            <a:off x="179512" y="1988840"/>
            <a:ext cx="302433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Ja tu gribi redzēt Dievu</a:t>
            </a:r>
            <a:endParaRPr lang="lv-LV" sz="3600" b="1" dirty="0" smtClean="0"/>
          </a:p>
        </p:txBody>
      </p:sp>
      <p:sp>
        <p:nvSpPr>
          <p:cNvPr id="6" name="Rounded Rectangle 5"/>
          <p:cNvSpPr/>
          <p:nvPr/>
        </p:nvSpPr>
        <p:spPr>
          <a:xfrm>
            <a:off x="2771800" y="5445224"/>
            <a:ext cx="3600400"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err="1" smtClean="0"/>
              <a:t>Vienpiedzimušo</a:t>
            </a:r>
            <a:r>
              <a:rPr lang="lv-LV" sz="3600" dirty="0" smtClean="0"/>
              <a:t> Dievu - Jēzu</a:t>
            </a:r>
            <a:endParaRPr lang="lv-LV" sz="3600" b="1" dirty="0" smtClean="0"/>
          </a:p>
        </p:txBody>
      </p:sp>
      <p:sp>
        <p:nvSpPr>
          <p:cNvPr id="8" name="Rounded Rectangle 7"/>
          <p:cNvSpPr/>
          <p:nvPr/>
        </p:nvSpPr>
        <p:spPr>
          <a:xfrm>
            <a:off x="6588224" y="2636912"/>
            <a:ext cx="1872208"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meklē</a:t>
            </a:r>
            <a:endParaRPr lang="lv-LV" sz="3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9" name="Picture 7" descr="http://us.123rf.com/400wm/400/400/ximagination/ximagination1208/ximagination120800680/15193306-a-man-making-a-confession-to-the-cross-shot-under-dawn-sky.jpg"/>
          <p:cNvPicPr>
            <a:picLocks noChangeAspect="1" noChangeArrowheads="1"/>
          </p:cNvPicPr>
          <p:nvPr/>
        </p:nvPicPr>
        <p:blipFill>
          <a:blip r:embed="rId2" cstate="print"/>
          <a:srcRect r="35389"/>
          <a:stretch>
            <a:fillRect/>
          </a:stretch>
        </p:blipFill>
        <p:spPr bwMode="auto">
          <a:xfrm flipH="1">
            <a:off x="827584" y="1772816"/>
            <a:ext cx="7560840" cy="4988634"/>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i="1" dirty="0" smtClean="0"/>
              <a:t>Mt.11:11 </a:t>
            </a:r>
            <a:r>
              <a:rPr lang="lv-LV" i="1" dirty="0" smtClean="0"/>
              <a:t>Patiesi Es jums saku: no sievām dzimušie neviens nav cēlies lielāks par Jāni Kristītāju; bet mazākais Debesu valstībā ir lielāks par viņu.</a:t>
            </a:r>
          </a:p>
        </p:txBody>
      </p:sp>
      <p:sp>
        <p:nvSpPr>
          <p:cNvPr id="10245" name="Slide Number Placeholder 3"/>
          <p:cNvSpPr>
            <a:spLocks noGrp="1"/>
          </p:cNvSpPr>
          <p:nvPr>
            <p:ph type="sldNum" sz="quarter" idx="12"/>
          </p:nvPr>
        </p:nvSpPr>
        <p:spPr>
          <a:noFill/>
        </p:spPr>
        <p:txBody>
          <a:bodyPr/>
          <a:lstStyle/>
          <a:p>
            <a:fld id="{72EA70F1-340D-4A0C-BE6C-F3D31A073742}" type="slidenum">
              <a:rPr lang="lv-LV" smtClean="0">
                <a:latin typeface="Arial" pitchFamily="34" charset="0"/>
              </a:rPr>
              <a:pPr/>
              <a:t>14</a:t>
            </a:fld>
            <a:endParaRPr lang="lv-LV" smtClean="0">
              <a:latin typeface="Arial" pitchFamily="34" charset="0"/>
            </a:endParaRPr>
          </a:p>
        </p:txBody>
      </p:sp>
      <p:sp>
        <p:nvSpPr>
          <p:cNvPr id="6" name="Rounded Rectangle 5"/>
          <p:cNvSpPr/>
          <p:nvPr/>
        </p:nvSpPr>
        <p:spPr>
          <a:xfrm>
            <a:off x="179512" y="2492896"/>
            <a:ext cx="396044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Jānis </a:t>
            </a:r>
            <a:r>
              <a:rPr lang="lv-LV" sz="3600" dirty="0" smtClean="0"/>
              <a:t>Kristītājs = izcilākais pravietis</a:t>
            </a:r>
            <a:endParaRPr lang="en-US" sz="3600" dirty="0"/>
          </a:p>
        </p:txBody>
      </p:sp>
      <p:sp>
        <p:nvSpPr>
          <p:cNvPr id="8" name="Rounded Rectangle 7"/>
          <p:cNvSpPr/>
          <p:nvPr/>
        </p:nvSpPr>
        <p:spPr>
          <a:xfrm>
            <a:off x="251520" y="4797152"/>
            <a:ext cx="2736304"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Skarbs </a:t>
            </a:r>
            <a:r>
              <a:rPr lang="lv-LV" sz="3600" b="1" dirty="0" smtClean="0"/>
              <a:t>bauslības</a:t>
            </a:r>
            <a:r>
              <a:rPr lang="lv-LV" sz="3600" dirty="0" smtClean="0"/>
              <a:t> sludinātājs</a:t>
            </a:r>
            <a:endParaRPr lang="en-US" sz="3600" dirty="0"/>
          </a:p>
        </p:txBody>
      </p:sp>
      <p:sp>
        <p:nvSpPr>
          <p:cNvPr id="9" name="Rounded Rectangle 8"/>
          <p:cNvSpPr/>
          <p:nvPr/>
        </p:nvSpPr>
        <p:spPr>
          <a:xfrm>
            <a:off x="6084168" y="4869160"/>
            <a:ext cx="2736304"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Brīnišķīgs </a:t>
            </a:r>
            <a:r>
              <a:rPr lang="lv-LV" sz="3600" b="1" dirty="0" smtClean="0"/>
              <a:t>Evaņģēlija</a:t>
            </a:r>
            <a:r>
              <a:rPr lang="lv-LV" sz="3600" dirty="0" smtClean="0"/>
              <a:t> sludinātājs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9"/>
                                        </p:tgtEl>
                                        <p:attrNameLst>
                                          <p:attrName>style.visibility</p:attrName>
                                        </p:attrNameLst>
                                      </p:cBhvr>
                                      <p:to>
                                        <p:strVal val="visible"/>
                                      </p:to>
                                    </p:set>
                                    <p:animEffect transition="in" filter="fade">
                                      <p:cBhvr>
                                        <p:cTn id="11" dur="2000"/>
                                        <p:tgtEl>
                                          <p:spTgt spid="819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Jāņa 1:14-18 Vārds tapa miesa</a:t>
            </a:r>
            <a:endParaRPr lang="lv-LV" sz="3600" b="1" dirty="0" smtClean="0">
              <a:solidFill>
                <a:schemeClr val="tx1"/>
              </a:solidFill>
            </a:endParaRPr>
          </a:p>
        </p:txBody>
      </p:sp>
      <p:sp>
        <p:nvSpPr>
          <p:cNvPr id="2051" name="Rectangle 3"/>
          <p:cNvSpPr>
            <a:spLocks noGrp="1" noChangeArrowheads="1"/>
          </p:cNvSpPr>
          <p:nvPr>
            <p:ph type="body" idx="1"/>
          </p:nvPr>
        </p:nvSpPr>
        <p:spPr>
          <a:xfrm>
            <a:off x="-285750" y="1071563"/>
            <a:ext cx="9429750" cy="5786437"/>
          </a:xfrm>
        </p:spPr>
        <p:txBody>
          <a:bodyPr/>
          <a:lstStyle/>
          <a:p>
            <a:pPr algn="just" eaLnBrk="1" hangingPunct="1">
              <a:buFontTx/>
              <a:buNone/>
            </a:pPr>
            <a:r>
              <a:rPr lang="lv-LV" sz="3000" i="1" dirty="0" smtClean="0"/>
              <a:t>	14 Un Vārds tapa miesa un mājoja mūsu vidū, un mēs skatījām Viņa godību, tādu godību, kā no Tēva saņēmis </a:t>
            </a:r>
            <a:r>
              <a:rPr lang="lv-LV" sz="3000" i="1" dirty="0" err="1" smtClean="0"/>
              <a:t>vienpiedzimušais</a:t>
            </a:r>
            <a:r>
              <a:rPr lang="lv-LV" sz="3000" i="1" dirty="0" smtClean="0"/>
              <a:t> Dēls, pilns žēlastības un patiesības</a:t>
            </a:r>
            <a:r>
              <a:rPr lang="lv-LV" sz="3000" i="1" dirty="0" smtClean="0"/>
              <a:t>. 15 Jānis liecina par Viņu un sauc: "Šis ir Tas, par ko sacīju: kas pēc manis nāk, ir mani pārspējis, jo Viņš bija </a:t>
            </a:r>
            <a:r>
              <a:rPr lang="lv-LV" sz="3000" i="1" dirty="0" err="1" smtClean="0"/>
              <a:t>pirmāk</a:t>
            </a:r>
            <a:r>
              <a:rPr lang="lv-LV" sz="3000" i="1" dirty="0" smtClean="0"/>
              <a:t> nekā es. 16 Jo no Viņa pilnības mēs visi esam dabūjuši žēlastību un atkal žēlastību. 17 Jo bauslība ir dota caur Mozu, bet žēlastība un patiesība nākusi pasaulē caur Jēzu Kristu. 18 Dievu neviens nekad nav redzējis. </a:t>
            </a:r>
            <a:r>
              <a:rPr lang="lv-LV" sz="3000" i="1" dirty="0" err="1" smtClean="0"/>
              <a:t>Vienpiedzimušais</a:t>
            </a:r>
            <a:r>
              <a:rPr lang="lv-LV" sz="3000" i="1" dirty="0" smtClean="0"/>
              <a:t> Dēls, kas ir pie Tēva krūts, Tas mums Viņu ir darījis zināmu.“</a:t>
            </a:r>
          </a:p>
          <a:p>
            <a:pPr algn="just" eaLnBrk="1" hangingPunct="1">
              <a:buFontTx/>
              <a:buNone/>
            </a:pPr>
            <a:endParaRPr lang="lv-LV" sz="3000" i="1" dirty="0" smtClean="0"/>
          </a:p>
        </p:txBody>
      </p:sp>
      <p:pic>
        <p:nvPicPr>
          <p:cNvPr id="2052" name="Picture 3" descr="DOVE019"/>
          <p:cNvPicPr>
            <a:picLocks noChangeAspect="1" noChangeArrowheads="1"/>
          </p:cNvPicPr>
          <p:nvPr/>
        </p:nvPicPr>
        <p:blipFill>
          <a:blip r:embed="rId2" cstate="print"/>
          <a:srcRect/>
          <a:stretch>
            <a:fillRect/>
          </a:stretch>
        </p:blipFill>
        <p:spPr bwMode="auto">
          <a:xfrm>
            <a:off x="107950" y="0"/>
            <a:ext cx="860425" cy="1071563"/>
          </a:xfrm>
          <a:prstGeom prst="rect">
            <a:avLst/>
          </a:prstGeom>
          <a:noFill/>
          <a:ln w="9525">
            <a:noFill/>
            <a:miter lim="800000"/>
            <a:headEnd/>
            <a:tailEnd/>
          </a:ln>
        </p:spPr>
      </p:pic>
      <p:sp>
        <p:nvSpPr>
          <p:cNvPr id="205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17.dec.2023</a:t>
            </a:r>
            <a:r>
              <a:rPr lang="lv-LV" sz="2000" dirty="0" smtClean="0"/>
              <a:t>.</a:t>
            </a:r>
            <a:endParaRPr lang="lv-LV" sz="2000" dirty="0"/>
          </a:p>
        </p:txBody>
      </p:sp>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6"/>
          <p:cNvPicPr>
            <a:picLocks noChangeAspect="1" noChangeArrowheads="1"/>
          </p:cNvPicPr>
          <p:nvPr/>
        </p:nvPicPr>
        <p:blipFill>
          <a:blip r:embed="rId2" cstate="print"/>
          <a:srcRect l="6910" t="17851" r="7402" b="4497"/>
          <a:stretch>
            <a:fillRect/>
          </a:stretch>
        </p:blipFill>
        <p:spPr bwMode="auto">
          <a:xfrm>
            <a:off x="1115616" y="908720"/>
            <a:ext cx="7056784" cy="56886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Rectangle 2"/>
          <p:cNvSpPr>
            <a:spLocks noGrp="1" noChangeArrowheads="1"/>
          </p:cNvSpPr>
          <p:nvPr>
            <p:ph type="title" idx="4294967295"/>
          </p:nvPr>
        </p:nvSpPr>
        <p:spPr>
          <a:xfrm>
            <a:off x="0" y="1"/>
            <a:ext cx="9144000" cy="764704"/>
          </a:xfrm>
        </p:spPr>
        <p:txBody>
          <a:bodyPr/>
          <a:lstStyle/>
          <a:p>
            <a:pPr eaLnBrk="1" hangingPunct="1"/>
            <a:r>
              <a:rPr lang="lv-LV" b="1" dirty="0" smtClean="0">
                <a:solidFill>
                  <a:schemeClr val="tx1"/>
                </a:solidFill>
              </a:rPr>
              <a:t>Kāds ir Kristītāja galvenais </a:t>
            </a:r>
            <a:r>
              <a:rPr lang="lv-LV" b="1" dirty="0" err="1" smtClean="0">
                <a:solidFill>
                  <a:schemeClr val="tx1"/>
                </a:solidFill>
              </a:rPr>
              <a:t>uzd</a:t>
            </a:r>
            <a:r>
              <a:rPr lang="lv-LV" b="1" dirty="0" smtClean="0">
                <a:solidFill>
                  <a:schemeClr val="tx1"/>
                </a:solidFill>
              </a:rPr>
              <a:t>?</a:t>
            </a:r>
          </a:p>
        </p:txBody>
      </p:sp>
      <p:sp>
        <p:nvSpPr>
          <p:cNvPr id="6" name="Rounded Rectangle 5"/>
          <p:cNvSpPr/>
          <p:nvPr/>
        </p:nvSpPr>
        <p:spPr>
          <a:xfrm>
            <a:off x="179512" y="3140968"/>
            <a:ext cx="302433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Sataisīt tam Kungam ceļu</a:t>
            </a:r>
            <a:endParaRPr lang="en-US" sz="3600" dirty="0"/>
          </a:p>
        </p:txBody>
      </p:sp>
      <p:sp>
        <p:nvSpPr>
          <p:cNvPr id="8" name="Rounded Rectangle 7"/>
          <p:cNvSpPr/>
          <p:nvPr/>
        </p:nvSpPr>
        <p:spPr>
          <a:xfrm>
            <a:off x="5652120" y="3140968"/>
            <a:ext cx="331236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Sagatavot sirdis Kristum</a:t>
            </a:r>
            <a:endParaRPr lang="en-US" sz="3600" dirty="0"/>
          </a:p>
        </p:txBody>
      </p:sp>
      <p:sp>
        <p:nvSpPr>
          <p:cNvPr id="9" name="Equal 8"/>
          <p:cNvSpPr/>
          <p:nvPr/>
        </p:nvSpPr>
        <p:spPr>
          <a:xfrm>
            <a:off x="3851920" y="3429000"/>
            <a:ext cx="936104" cy="792088"/>
          </a:xfrm>
          <a:prstGeom prst="mathEqual">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10" name="Rounded Rectangle 9"/>
          <p:cNvSpPr/>
          <p:nvPr/>
        </p:nvSpPr>
        <p:spPr>
          <a:xfrm>
            <a:off x="395536" y="764704"/>
            <a:ext cx="352839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Jānis = saucēja balss tuksnesī</a:t>
            </a:r>
            <a:endParaRPr lang="en-US" sz="3600" dirty="0"/>
          </a:p>
        </p:txBody>
      </p:sp>
      <p:sp>
        <p:nvSpPr>
          <p:cNvPr id="13" name="Rounded Rectangle 12"/>
          <p:cNvSpPr/>
          <p:nvPr/>
        </p:nvSpPr>
        <p:spPr>
          <a:xfrm>
            <a:off x="251520" y="4797152"/>
            <a:ext cx="2736304"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Skarbs </a:t>
            </a:r>
            <a:r>
              <a:rPr lang="lv-LV" sz="3600" b="1" dirty="0" smtClean="0"/>
              <a:t>bauslības</a:t>
            </a:r>
            <a:r>
              <a:rPr lang="lv-LV" sz="3600" dirty="0" smtClean="0"/>
              <a:t> sludinātājs</a:t>
            </a:r>
            <a:endParaRPr lang="en-US" sz="3600" dirty="0"/>
          </a:p>
        </p:txBody>
      </p:sp>
      <p:sp>
        <p:nvSpPr>
          <p:cNvPr id="14" name="Rounded Rectangle 13"/>
          <p:cNvSpPr/>
          <p:nvPr/>
        </p:nvSpPr>
        <p:spPr>
          <a:xfrm>
            <a:off x="6084168" y="4869160"/>
            <a:ext cx="2736304"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Brīnišķīgs </a:t>
            </a:r>
            <a:r>
              <a:rPr lang="lv-LV" sz="3600" b="1" dirty="0" smtClean="0"/>
              <a:t>Evaņģēlija</a:t>
            </a:r>
            <a:r>
              <a:rPr lang="lv-LV" sz="3600" dirty="0" smtClean="0"/>
              <a:t> sludinātājs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P spid="10" grpId="0" animBg="1"/>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5A28A08-AFA1-4A9C-BB02-D976F2282791}" type="slidenum">
              <a:rPr lang="en-US" smtClean="0"/>
              <a:pPr/>
              <a:t>4</a:t>
            </a:fld>
            <a:endParaRPr lang="en-US" smtClean="0"/>
          </a:p>
        </p:txBody>
      </p:sp>
      <p:sp>
        <p:nvSpPr>
          <p:cNvPr id="32770" name="Rectangle 2"/>
          <p:cNvSpPr>
            <a:spLocks noGrp="1" noChangeArrowheads="1"/>
          </p:cNvSpPr>
          <p:nvPr>
            <p:ph type="title"/>
          </p:nvPr>
        </p:nvSpPr>
        <p:spPr>
          <a:xfrm>
            <a:off x="0" y="0"/>
            <a:ext cx="9144000" cy="620713"/>
          </a:xfrm>
        </p:spPr>
        <p:txBody>
          <a:bodyPr/>
          <a:lstStyle/>
          <a:p>
            <a:pPr marL="762000" indent="-762000" eaLnBrk="1" hangingPunct="1">
              <a:defRPr/>
            </a:pPr>
            <a:r>
              <a:rPr lang="lv-LV" b="1" dirty="0" smtClean="0">
                <a:solidFill>
                  <a:schemeClr val="tx1"/>
                </a:solidFill>
              </a:rPr>
              <a:t>Bauslība un Evaņģēlijs</a:t>
            </a:r>
            <a:endParaRPr lang="en-US" b="1" dirty="0" smtClean="0">
              <a:solidFill>
                <a:schemeClr val="tx1"/>
              </a:solidFill>
            </a:endParaRPr>
          </a:p>
        </p:txBody>
      </p:sp>
      <p:sp>
        <p:nvSpPr>
          <p:cNvPr id="32775" name="Rectangle 7"/>
          <p:cNvSpPr>
            <a:spLocks noChangeArrowheads="1"/>
          </p:cNvSpPr>
          <p:nvPr/>
        </p:nvSpPr>
        <p:spPr bwMode="auto">
          <a:xfrm>
            <a:off x="0" y="4581128"/>
            <a:ext cx="9324975" cy="584775"/>
          </a:xfrm>
          <a:prstGeom prst="rect">
            <a:avLst/>
          </a:prstGeom>
          <a:noFill/>
          <a:ln w="9525">
            <a:noFill/>
            <a:miter lim="800000"/>
            <a:headEnd/>
            <a:tailEnd/>
          </a:ln>
        </p:spPr>
        <p:txBody>
          <a:bodyPr>
            <a:spAutoFit/>
          </a:bodyPr>
          <a:lstStyle/>
          <a:p>
            <a:pPr marL="342900" indent="-342900" algn="ctr">
              <a:tabLst>
                <a:tab pos="180975" algn="l"/>
              </a:tabLst>
            </a:pPr>
            <a:r>
              <a:rPr lang="lv-LV" sz="3200" b="1" dirty="0" smtClean="0"/>
              <a:t>K.F.V. Valters raksta:</a:t>
            </a:r>
            <a:endParaRPr lang="lv-LV" sz="3200" dirty="0"/>
          </a:p>
        </p:txBody>
      </p:sp>
      <p:pic>
        <p:nvPicPr>
          <p:cNvPr id="32777" name="Picture 9" descr="B&amp;E"/>
          <p:cNvPicPr>
            <a:picLocks noChangeAspect="1" noChangeArrowheads="1"/>
          </p:cNvPicPr>
          <p:nvPr/>
        </p:nvPicPr>
        <p:blipFill>
          <a:blip r:embed="rId2" cstate="print"/>
          <a:srcRect t="14285"/>
          <a:stretch>
            <a:fillRect/>
          </a:stretch>
        </p:blipFill>
        <p:spPr bwMode="auto">
          <a:xfrm>
            <a:off x="0" y="620713"/>
            <a:ext cx="9144000" cy="3859809"/>
          </a:xfrm>
          <a:prstGeom prst="rect">
            <a:avLst/>
          </a:prstGeom>
          <a:noFill/>
          <a:ln w="9525">
            <a:noFill/>
            <a:miter lim="800000"/>
            <a:headEnd/>
            <a:tailEnd/>
          </a:ln>
        </p:spPr>
      </p:pic>
      <p:sp>
        <p:nvSpPr>
          <p:cNvPr id="7" name="Rounded Rectangle 6"/>
          <p:cNvSpPr/>
          <p:nvPr/>
        </p:nvSpPr>
        <p:spPr>
          <a:xfrm>
            <a:off x="216024" y="5157192"/>
            <a:ext cx="3491880"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Bauslība</a:t>
            </a:r>
            <a:r>
              <a:rPr lang="lv-LV" sz="3600" dirty="0" smtClean="0"/>
              <a:t> ir </a:t>
            </a:r>
            <a:r>
              <a:rPr lang="lv-LV" sz="3600" b="1" dirty="0" smtClean="0"/>
              <a:t>jāsludina</a:t>
            </a:r>
            <a:r>
              <a:rPr lang="lv-LV" sz="3600" dirty="0" smtClean="0"/>
              <a:t> visā tās </a:t>
            </a:r>
            <a:r>
              <a:rPr lang="lv-LV" sz="3600" b="1" dirty="0" smtClean="0"/>
              <a:t>stingrībā</a:t>
            </a:r>
            <a:r>
              <a:rPr lang="lv-LV" sz="3600" dirty="0" smtClean="0"/>
              <a:t> </a:t>
            </a:r>
          </a:p>
        </p:txBody>
      </p:sp>
      <p:sp>
        <p:nvSpPr>
          <p:cNvPr id="8" name="Rounded Rectangle 7"/>
          <p:cNvSpPr/>
          <p:nvPr/>
        </p:nvSpPr>
        <p:spPr>
          <a:xfrm>
            <a:off x="4499992" y="5373216"/>
            <a:ext cx="4211960"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un </a:t>
            </a:r>
            <a:r>
              <a:rPr lang="lv-LV" sz="3600" b="1" dirty="0" smtClean="0"/>
              <a:t>Evaņģēlijs</a:t>
            </a:r>
            <a:r>
              <a:rPr lang="lv-LV" sz="3600" dirty="0" smtClean="0"/>
              <a:t> – visā tā </a:t>
            </a:r>
            <a:r>
              <a:rPr lang="lv-LV" sz="3600" b="1" dirty="0" smtClean="0"/>
              <a:t>maigumā</a:t>
            </a:r>
            <a:r>
              <a:rPr lang="lv-LV" sz="3600" dirty="0" smtClean="0"/>
              <a:t>.</a:t>
            </a:r>
          </a:p>
        </p:txBody>
      </p:sp>
      <p:pic>
        <p:nvPicPr>
          <p:cNvPr id="8194" name="Picture 2" descr="Bauslība un evaņģēlijs"/>
          <p:cNvPicPr>
            <a:picLocks noChangeAspect="1" noChangeArrowheads="1"/>
          </p:cNvPicPr>
          <p:nvPr/>
        </p:nvPicPr>
        <p:blipFill>
          <a:blip r:embed="rId3" cstate="print"/>
          <a:srcRect b="9302"/>
          <a:stretch>
            <a:fillRect/>
          </a:stretch>
        </p:blipFill>
        <p:spPr bwMode="auto">
          <a:xfrm>
            <a:off x="6732240" y="2416803"/>
            <a:ext cx="2411760" cy="2962631"/>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diamond(in)">
                                      <p:cBhvr>
                                        <p:cTn id="7" dur="2000"/>
                                        <p:tgtEl>
                                          <p:spTgt spid="3277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32777"/>
                                        </p:tgtEl>
                                        <p:attrNameLst>
                                          <p:attrName>style.visibility</p:attrName>
                                        </p:attrNameLst>
                                      </p:cBhvr>
                                      <p:to>
                                        <p:strVal val="visible"/>
                                      </p:to>
                                    </p:set>
                                    <p:animEffect transition="in" filter="dissolve">
                                      <p:cBhvr>
                                        <p:cTn id="11" dur="500"/>
                                        <p:tgtEl>
                                          <p:spTgt spid="32777"/>
                                        </p:tgtEl>
                                      </p:cBhvr>
                                    </p:animEffect>
                                  </p:childTnLst>
                                </p:cTn>
                              </p:par>
                            </p:childTnLst>
                          </p:cTn>
                        </p:par>
                        <p:par>
                          <p:cTn id="12" fill="hold">
                            <p:stCondLst>
                              <p:cond delay="2500"/>
                            </p:stCondLst>
                            <p:childTnLst>
                              <p:par>
                                <p:cTn id="13" presetID="8" presetClass="entr" presetSubtype="16" fill="hold" nodeType="afterEffect">
                                  <p:stCondLst>
                                    <p:cond delay="0"/>
                                  </p:stCondLst>
                                  <p:childTnLst>
                                    <p:set>
                                      <p:cBhvr>
                                        <p:cTn id="14" dur="1" fill="hold">
                                          <p:stCondLst>
                                            <p:cond delay="0"/>
                                          </p:stCondLst>
                                        </p:cTn>
                                        <p:tgtEl>
                                          <p:spTgt spid="32775">
                                            <p:txEl>
                                              <p:pRg st="0" end="0"/>
                                            </p:txEl>
                                          </p:spTgt>
                                        </p:tgtEl>
                                        <p:attrNameLst>
                                          <p:attrName>style.visibility</p:attrName>
                                        </p:attrNameLst>
                                      </p:cBhvr>
                                      <p:to>
                                        <p:strVal val="visible"/>
                                      </p:to>
                                    </p:set>
                                    <p:animEffect transition="in" filter="diamond(in)">
                                      <p:cBhvr>
                                        <p:cTn id="15" dur="2000"/>
                                        <p:tgtEl>
                                          <p:spTgt spid="32775">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194"/>
                                        </p:tgtEl>
                                        <p:attrNameLst>
                                          <p:attrName>style.visibility</p:attrName>
                                        </p:attrNameLst>
                                      </p:cBhvr>
                                      <p:to>
                                        <p:strVal val="visible"/>
                                      </p:to>
                                    </p:set>
                                    <p:animEffect transition="in" filter="fade">
                                      <p:cBhvr>
                                        <p:cTn id="18" dur="2000"/>
                                        <p:tgtEl>
                                          <p:spTgt spid="8194"/>
                                        </p:tgtEl>
                                      </p:cBhvr>
                                    </p:animEffect>
                                  </p:childTnLst>
                                </p:cTn>
                              </p:par>
                            </p:childTnLst>
                          </p:cTn>
                        </p:par>
                        <p:par>
                          <p:cTn id="19" fill="hold">
                            <p:stCondLst>
                              <p:cond delay="4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par>
                          <p:cTn id="23" fill="hold">
                            <p:stCondLst>
                              <p:cond delay="65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5</a:t>
            </a:fld>
            <a:endParaRPr lang="en-US"/>
          </a:p>
        </p:txBody>
      </p:sp>
      <p:sp>
        <p:nvSpPr>
          <p:cNvPr id="38914" name="Rectangle 2"/>
          <p:cNvSpPr>
            <a:spLocks noGrp="1" noChangeArrowheads="1"/>
          </p:cNvSpPr>
          <p:nvPr>
            <p:ph type="title"/>
          </p:nvPr>
        </p:nvSpPr>
        <p:spPr>
          <a:xfrm>
            <a:off x="0" y="0"/>
            <a:ext cx="9144000" cy="620713"/>
          </a:xfrm>
        </p:spPr>
        <p:txBody>
          <a:bodyPr/>
          <a:lstStyle/>
          <a:p>
            <a:pPr marL="762000" indent="-762000" eaLnBrk="1" hangingPunct="1">
              <a:defRPr/>
            </a:pPr>
            <a:r>
              <a:rPr lang="lv-LV" sz="3200" b="1" dirty="0" smtClean="0">
                <a:solidFill>
                  <a:schemeClr val="tx1"/>
                </a:solidFill>
              </a:rPr>
              <a:t>kas no Tēva dzimis pirms pasaules sākuma</a:t>
            </a:r>
            <a:endParaRPr lang="en-US" sz="4000" dirty="0" smtClean="0">
              <a:solidFill>
                <a:schemeClr val="tx1"/>
              </a:solidFill>
            </a:endParaRPr>
          </a:p>
        </p:txBody>
      </p:sp>
      <p:sp>
        <p:nvSpPr>
          <p:cNvPr id="9" name="Rectangle 8"/>
          <p:cNvSpPr/>
          <p:nvPr/>
        </p:nvSpPr>
        <p:spPr>
          <a:xfrm>
            <a:off x="5796136" y="764704"/>
            <a:ext cx="3347864" cy="1138773"/>
          </a:xfrm>
          <a:prstGeom prst="rect">
            <a:avLst/>
          </a:prstGeom>
        </p:spPr>
        <p:txBody>
          <a:bodyPr wrap="square">
            <a:spAutoFit/>
          </a:bodyPr>
          <a:lstStyle/>
          <a:p>
            <a:pPr algn="ctr" eaLnBrk="1" hangingPunct="1">
              <a:spcBef>
                <a:spcPct val="20000"/>
              </a:spcBef>
              <a:buClr>
                <a:schemeClr val="hlink"/>
              </a:buClr>
            </a:pPr>
            <a:r>
              <a:rPr lang="lv-LV" sz="3600" dirty="0" smtClean="0"/>
              <a:t>“</a:t>
            </a:r>
            <a:r>
              <a:rPr lang="lv-LV" sz="3200" i="1" dirty="0" smtClean="0"/>
              <a:t>...Vārds tapa miesa</a:t>
            </a:r>
            <a:r>
              <a:rPr lang="lv-LV" sz="3200" dirty="0" smtClean="0"/>
              <a:t>” (Jņ.1:14)</a:t>
            </a:r>
            <a:endParaRPr lang="lv-LV" sz="2800" dirty="0" smtClean="0"/>
          </a:p>
        </p:txBody>
      </p:sp>
      <p:sp>
        <p:nvSpPr>
          <p:cNvPr id="10" name="Rectangle 9"/>
          <p:cNvSpPr/>
          <p:nvPr/>
        </p:nvSpPr>
        <p:spPr>
          <a:xfrm>
            <a:off x="-252536" y="548680"/>
            <a:ext cx="5076056" cy="1569660"/>
          </a:xfrm>
          <a:prstGeom prst="rect">
            <a:avLst/>
          </a:prstGeom>
        </p:spPr>
        <p:txBody>
          <a:bodyPr wrap="square">
            <a:spAutoFit/>
          </a:bodyPr>
          <a:lstStyle/>
          <a:p>
            <a:pPr algn="ctr" eaLnBrk="1" hangingPunct="1">
              <a:spcBef>
                <a:spcPct val="20000"/>
              </a:spcBef>
              <a:buClr>
                <a:schemeClr val="hlink"/>
              </a:buClr>
            </a:pPr>
            <a:r>
              <a:rPr lang="lv-LV" sz="3200" dirty="0" smtClean="0"/>
              <a:t>“</a:t>
            </a:r>
            <a:r>
              <a:rPr lang="lv-LV" sz="3200" i="1" dirty="0" smtClean="0"/>
              <a:t>Iesākumā bija Vārds, Vārds bija pie Dieva un Vārds bija Dievs. (Jņ.1:1)</a:t>
            </a:r>
            <a:endParaRPr lang="lv-LV" sz="2800" dirty="0" smtClean="0"/>
          </a:p>
        </p:txBody>
      </p:sp>
      <p:sp>
        <p:nvSpPr>
          <p:cNvPr id="11" name="Rectangle 10"/>
          <p:cNvSpPr/>
          <p:nvPr/>
        </p:nvSpPr>
        <p:spPr>
          <a:xfrm>
            <a:off x="1763688" y="5085184"/>
            <a:ext cx="6264696" cy="1569660"/>
          </a:xfrm>
          <a:prstGeom prst="rect">
            <a:avLst/>
          </a:prstGeom>
        </p:spPr>
        <p:txBody>
          <a:bodyPr wrap="square">
            <a:spAutoFit/>
          </a:bodyPr>
          <a:lstStyle/>
          <a:p>
            <a:pPr algn="ctr" eaLnBrk="1" hangingPunct="1">
              <a:spcBef>
                <a:spcPct val="20000"/>
              </a:spcBef>
              <a:buClr>
                <a:schemeClr val="hlink"/>
              </a:buClr>
            </a:pPr>
            <a:r>
              <a:rPr lang="lv-LV" sz="3200" i="1" dirty="0" smtClean="0"/>
              <a:t>“Caur Viņu viss ir radies, un bez Viņa nekas nav radies, kas ir.” (Jņ.1:3)</a:t>
            </a:r>
            <a:endParaRPr lang="lv-LV" sz="2800" dirty="0" smtClean="0"/>
          </a:p>
        </p:txBody>
      </p:sp>
      <p:pic>
        <p:nvPicPr>
          <p:cNvPr id="51202" name="Picture 2" descr="NATIONAL BIBLE DAY - January 30, 2023 - National Today"/>
          <p:cNvPicPr>
            <a:picLocks noChangeAspect="1" noChangeArrowheads="1"/>
          </p:cNvPicPr>
          <p:nvPr/>
        </p:nvPicPr>
        <p:blipFill>
          <a:blip r:embed="rId2" cstate="print"/>
          <a:srcRect/>
          <a:stretch>
            <a:fillRect/>
          </a:stretch>
        </p:blipFill>
        <p:spPr bwMode="auto">
          <a:xfrm>
            <a:off x="107504" y="2060848"/>
            <a:ext cx="3024336" cy="3024336"/>
          </a:xfrm>
          <a:prstGeom prst="rect">
            <a:avLst/>
          </a:prstGeom>
          <a:ln>
            <a:noFill/>
          </a:ln>
          <a:effectLst>
            <a:softEdge rad="112500"/>
          </a:effectLst>
        </p:spPr>
      </p:pic>
      <p:pic>
        <p:nvPicPr>
          <p:cNvPr id="12" name="Picture 8" descr="radi$ana"/>
          <p:cNvPicPr>
            <a:picLocks noChangeAspect="1" noChangeArrowheads="1"/>
          </p:cNvPicPr>
          <p:nvPr/>
        </p:nvPicPr>
        <p:blipFill>
          <a:blip r:embed="rId3" cstate="print"/>
          <a:srcRect/>
          <a:stretch>
            <a:fillRect/>
          </a:stretch>
        </p:blipFill>
        <p:spPr bwMode="auto">
          <a:xfrm>
            <a:off x="3203849" y="1988840"/>
            <a:ext cx="3240360" cy="3096344"/>
          </a:xfrm>
          <a:prstGeom prst="rect">
            <a:avLst/>
          </a:prstGeom>
          <a:ln>
            <a:noFill/>
          </a:ln>
          <a:effectLst>
            <a:softEdge rad="112500"/>
          </a:effectLst>
        </p:spPr>
      </p:pic>
      <p:pic>
        <p:nvPicPr>
          <p:cNvPr id="13" name="Picture 8"/>
          <p:cNvPicPr>
            <a:picLocks noChangeAspect="1" noChangeArrowheads="1"/>
          </p:cNvPicPr>
          <p:nvPr/>
        </p:nvPicPr>
        <p:blipFill>
          <a:blip r:embed="rId4" cstate="print"/>
          <a:srcRect/>
          <a:stretch>
            <a:fillRect/>
          </a:stretch>
        </p:blipFill>
        <p:spPr bwMode="auto">
          <a:xfrm>
            <a:off x="6516216" y="1988839"/>
            <a:ext cx="2627784" cy="3125277"/>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02"/>
                                        </p:tgtEl>
                                        <p:attrNameLst>
                                          <p:attrName>style.visibility</p:attrName>
                                        </p:attrNameLst>
                                      </p:cBhvr>
                                      <p:to>
                                        <p:strVal val="visible"/>
                                      </p:to>
                                    </p:set>
                                    <p:animEffect transition="in" filter="fade">
                                      <p:cBhvr>
                                        <p:cTn id="12" dur="2000"/>
                                        <p:tgtEl>
                                          <p:spTgt spid="51202"/>
                                        </p:tgtEl>
                                      </p:cBhvr>
                                    </p:animEffect>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8" presetClass="entr" presetSubtype="16"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amond(in)">
                                      <p:cBhvr>
                                        <p:cTn id="21" dur="2000"/>
                                        <p:tgtEl>
                                          <p:spTgt spid="12"/>
                                        </p:tgtEl>
                                      </p:cBhvr>
                                    </p:animEffect>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000"/>
                                        <p:tgtEl>
                                          <p:spTgt spid="13"/>
                                        </p:tgtEl>
                                      </p:cBhvr>
                                    </p:animEffect>
                                  </p:childTnLst>
                                </p:cTn>
                              </p:par>
                            </p:childTnLst>
                          </p:cTn>
                        </p:par>
                        <p:par>
                          <p:cTn id="31" fill="hold">
                            <p:stCondLst>
                              <p:cond delay="7500"/>
                            </p:stCondLst>
                            <p:childTnLst>
                              <p:par>
                                <p:cTn id="32" presetID="2" presetClass="entr" presetSubtype="2"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1+#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sz="2800" i="1" dirty="0" smtClean="0"/>
              <a:t>14 Un Vārds tapa miesa un mājoja mūsu vidū, un mēs skatījām Viņa godību, tādu godību, kā no Tēva saņēmis </a:t>
            </a:r>
            <a:r>
              <a:rPr lang="lv-LV" sz="2800" i="1" dirty="0" err="1" smtClean="0"/>
              <a:t>vienpiedzimušais</a:t>
            </a:r>
            <a:r>
              <a:rPr lang="lv-LV" sz="2800" i="1" dirty="0" smtClean="0"/>
              <a:t> Dēls, pilns žēlastības un patiesības.</a:t>
            </a:r>
            <a:endParaRPr lang="en-US" sz="2800" dirty="0" smtClean="0"/>
          </a:p>
        </p:txBody>
      </p:sp>
      <p:sp>
        <p:nvSpPr>
          <p:cNvPr id="7" name="Rectangle 6"/>
          <p:cNvSpPr>
            <a:spLocks noChangeArrowheads="1"/>
          </p:cNvSpPr>
          <p:nvPr/>
        </p:nvSpPr>
        <p:spPr bwMode="auto">
          <a:xfrm>
            <a:off x="0" y="1268760"/>
            <a:ext cx="9144000" cy="1200329"/>
          </a:xfrm>
          <a:prstGeom prst="rect">
            <a:avLst/>
          </a:prstGeom>
          <a:noFill/>
          <a:ln w="9525">
            <a:noFill/>
            <a:miter lim="800000"/>
            <a:headEnd/>
            <a:tailEnd/>
          </a:ln>
        </p:spPr>
        <p:txBody>
          <a:bodyPr wrap="square">
            <a:spAutoFit/>
          </a:bodyPr>
          <a:lstStyle/>
          <a:p>
            <a:pPr algn="ctr"/>
            <a:r>
              <a:rPr lang="lv-LV" sz="3600" b="1" dirty="0"/>
              <a:t>Dieva </a:t>
            </a:r>
            <a:r>
              <a:rPr lang="lv-LV" sz="3600" b="1" dirty="0" smtClean="0"/>
              <a:t>Dēls </a:t>
            </a:r>
            <a:r>
              <a:rPr lang="lv-LV" sz="3600" dirty="0" smtClean="0"/>
              <a:t>kļūst par </a:t>
            </a:r>
            <a:r>
              <a:rPr lang="lv-LV" sz="3600" b="1" dirty="0" smtClean="0"/>
              <a:t>Cilvēka Dēlu </a:t>
            </a:r>
            <a:r>
              <a:rPr lang="lv-LV" sz="3600" dirty="0" smtClean="0"/>
              <a:t>un iemieso sevī </a:t>
            </a:r>
            <a:r>
              <a:rPr lang="lv-LV" sz="3600" b="1" dirty="0" smtClean="0"/>
              <a:t>Žēlastību</a:t>
            </a:r>
            <a:r>
              <a:rPr lang="lv-LV" sz="3600" dirty="0" smtClean="0"/>
              <a:t> un </a:t>
            </a:r>
            <a:r>
              <a:rPr lang="lv-LV" sz="3600" b="1" dirty="0" smtClean="0"/>
              <a:t>Patiesību</a:t>
            </a:r>
            <a:endParaRPr lang="lv-LV" sz="3600" b="1" dirty="0"/>
          </a:p>
        </p:txBody>
      </p:sp>
      <p:pic>
        <p:nvPicPr>
          <p:cNvPr id="5" name="Picture 5"/>
          <p:cNvPicPr>
            <a:picLocks noChangeAspect="1" noChangeArrowheads="1"/>
          </p:cNvPicPr>
          <p:nvPr/>
        </p:nvPicPr>
        <p:blipFill>
          <a:blip r:embed="rId2" cstate="print"/>
          <a:srcRect/>
          <a:stretch>
            <a:fillRect/>
          </a:stretch>
        </p:blipFill>
        <p:spPr bwMode="auto">
          <a:xfrm>
            <a:off x="755576" y="2306479"/>
            <a:ext cx="3456384" cy="4474000"/>
          </a:xfrm>
          <a:prstGeom prst="rect">
            <a:avLst/>
          </a:prstGeom>
          <a:ln>
            <a:noFill/>
          </a:ln>
          <a:effectLst>
            <a:softEdge rad="112500"/>
          </a:effectLst>
        </p:spPr>
      </p:pic>
      <p:pic>
        <p:nvPicPr>
          <p:cNvPr id="6" name="Picture 5"/>
          <p:cNvPicPr>
            <a:picLocks noChangeAspect="1" noChangeArrowheads="1"/>
          </p:cNvPicPr>
          <p:nvPr/>
        </p:nvPicPr>
        <p:blipFill>
          <a:blip r:embed="rId3" cstate="print"/>
          <a:srcRect/>
          <a:stretch>
            <a:fillRect/>
          </a:stretch>
        </p:blipFill>
        <p:spPr bwMode="auto">
          <a:xfrm>
            <a:off x="4849321" y="2348880"/>
            <a:ext cx="3107055" cy="456168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567903"/>
            <a:ext cx="9467850" cy="1204913"/>
          </a:xfrm>
        </p:spPr>
        <p:txBody>
          <a:bodyPr/>
          <a:lstStyle/>
          <a:p>
            <a:r>
              <a:rPr lang="lv-LV" sz="2800" i="1" dirty="0" smtClean="0"/>
              <a:t>15 Jānis liecina par Viņu un sauc: "Šis ir Tas, par ko sacīju: kas pēc manis nāk, ir mani pārspējis, jo Viņš bija </a:t>
            </a:r>
            <a:r>
              <a:rPr lang="lv-LV" sz="2800" i="1" dirty="0" err="1" smtClean="0"/>
              <a:t>pirmāk</a:t>
            </a:r>
            <a:r>
              <a:rPr lang="lv-LV" sz="2800" i="1" dirty="0" smtClean="0"/>
              <a:t> nekā es.</a:t>
            </a:r>
            <a:endParaRPr lang="en-US" sz="2800" dirty="0" smtClean="0"/>
          </a:p>
        </p:txBody>
      </p:sp>
      <p:pic>
        <p:nvPicPr>
          <p:cNvPr id="5" name="Picture 7"/>
          <p:cNvPicPr>
            <a:picLocks noChangeAspect="1" noChangeArrowheads="1"/>
          </p:cNvPicPr>
          <p:nvPr/>
        </p:nvPicPr>
        <p:blipFill>
          <a:blip r:embed="rId2" cstate="print"/>
          <a:srcRect/>
          <a:stretch>
            <a:fillRect/>
          </a:stretch>
        </p:blipFill>
        <p:spPr bwMode="auto">
          <a:xfrm flipH="1">
            <a:off x="2627784" y="1537111"/>
            <a:ext cx="4464496" cy="53208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ounded Rectangle 5"/>
          <p:cNvSpPr/>
          <p:nvPr/>
        </p:nvSpPr>
        <p:spPr>
          <a:xfrm>
            <a:off x="3131840" y="1484784"/>
            <a:ext cx="442798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Kā Jānis to zina?</a:t>
            </a:r>
            <a:endParaRPr lang="lv-LV" sz="3600" dirty="0" smtClean="0"/>
          </a:p>
        </p:txBody>
      </p:sp>
      <p:sp>
        <p:nvSpPr>
          <p:cNvPr id="8" name="Rounded Rectangle 7"/>
          <p:cNvSpPr/>
          <p:nvPr/>
        </p:nvSpPr>
        <p:spPr>
          <a:xfrm>
            <a:off x="1547664" y="4005064"/>
            <a:ext cx="223224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24.jūnijs</a:t>
            </a:r>
            <a:endParaRPr lang="lv-LV" sz="3600" dirty="0" smtClean="0"/>
          </a:p>
        </p:txBody>
      </p:sp>
      <p:sp>
        <p:nvSpPr>
          <p:cNvPr id="9" name="Rectangle 2"/>
          <p:cNvSpPr txBox="1">
            <a:spLocks noChangeArrowheads="1"/>
          </p:cNvSpPr>
          <p:nvPr/>
        </p:nvSpPr>
        <p:spPr>
          <a:xfrm>
            <a:off x="0" y="0"/>
            <a:ext cx="9144000" cy="620713"/>
          </a:xfrm>
          <a:prstGeom prst="rect">
            <a:avLst/>
          </a:prstGeom>
        </p:spPr>
        <p:txBody>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Kā Jēzus var </a:t>
            </a:r>
            <a:r>
              <a:rPr lang="lv-LV" sz="4000" b="1" kern="0" dirty="0" err="1" smtClean="0">
                <a:latin typeface="+mj-lt"/>
                <a:ea typeface="+mj-ea"/>
                <a:cs typeface="+mj-cs"/>
              </a:rPr>
              <a:t>e</a:t>
            </a:r>
            <a:r>
              <a:rPr kumimoji="0" lang="lv-LV" sz="4000" b="1" i="0" u="none" strike="noStrike" kern="0" cap="none" spc="0" normalizeH="0" baseline="0" noProof="0" dirty="0" err="1" smtClean="0">
                <a:ln>
                  <a:noFill/>
                </a:ln>
                <a:solidFill>
                  <a:schemeClr val="tx1"/>
                </a:solidFill>
                <a:effectLst/>
                <a:uLnTx/>
                <a:uFillTx/>
                <a:latin typeface="+mj-lt"/>
                <a:ea typeface="+mj-ea"/>
                <a:cs typeface="+mj-cs"/>
              </a:rPr>
              <a:t>ksistēt</a:t>
            </a:r>
            <a:r>
              <a:rPr kumimoji="0" lang="lv-LV" sz="4000" b="1" i="0" u="none" strike="noStrike" kern="0" cap="none" spc="0" normalizeH="0" noProof="0" dirty="0" smtClean="0">
                <a:ln>
                  <a:noFill/>
                </a:ln>
                <a:solidFill>
                  <a:schemeClr val="tx1"/>
                </a:solidFill>
                <a:effectLst/>
                <a:uLnTx/>
                <a:uFillTx/>
                <a:latin typeface="+mj-lt"/>
                <a:ea typeface="+mj-ea"/>
                <a:cs typeface="+mj-cs"/>
              </a:rPr>
              <a:t> pirms Jāņa?</a:t>
            </a:r>
            <a:endParaRPr kumimoji="0" lang="en-US" sz="4800" b="0" i="0" u="none" strike="noStrike" kern="0" cap="none" spc="0" normalizeH="0" baseline="0" noProof="0" dirty="0" smtClean="0">
              <a:ln>
                <a:noFill/>
              </a:ln>
              <a:solidFill>
                <a:schemeClr val="tx1"/>
              </a:solidFill>
              <a:effectLst/>
              <a:uLnTx/>
              <a:uFillTx/>
              <a:latin typeface="+mj-lt"/>
              <a:ea typeface="+mj-ea"/>
              <a:cs typeface="+mj-cs"/>
            </a:endParaRPr>
          </a:p>
        </p:txBody>
      </p:sp>
      <p:sp>
        <p:nvSpPr>
          <p:cNvPr id="10" name="Rounded Rectangle 9"/>
          <p:cNvSpPr/>
          <p:nvPr/>
        </p:nvSpPr>
        <p:spPr>
          <a:xfrm>
            <a:off x="5796136" y="5157192"/>
            <a:ext cx="313184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25.decembris</a:t>
            </a:r>
            <a:endParaRPr lang="lv-LV" sz="3600" dirty="0" smtClean="0"/>
          </a:p>
        </p:txBody>
      </p:sp>
      <p:sp>
        <p:nvSpPr>
          <p:cNvPr id="11" name="Rounded Rectangle 10"/>
          <p:cNvSpPr/>
          <p:nvPr/>
        </p:nvSpPr>
        <p:spPr>
          <a:xfrm>
            <a:off x="179512" y="2132856"/>
            <a:ext cx="302433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Viņš ir bijis </a:t>
            </a:r>
            <a:r>
              <a:rPr lang="lv-LV" sz="3600" b="1" dirty="0" smtClean="0"/>
              <a:t>pirms manis</a:t>
            </a:r>
            <a:endParaRPr lang="lv-LV" sz="3600" b="1" dirty="0" smtClean="0"/>
          </a:p>
        </p:txBody>
      </p:sp>
      <p:sp>
        <p:nvSpPr>
          <p:cNvPr id="12" name="Rounded Rectangle 11"/>
          <p:cNvSpPr/>
          <p:nvPr/>
        </p:nvSpPr>
        <p:spPr>
          <a:xfrm>
            <a:off x="323528" y="5085184"/>
            <a:ext cx="288032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Viņš ir mani </a:t>
            </a:r>
            <a:r>
              <a:rPr lang="lv-LV" sz="3600" b="1" dirty="0" smtClean="0"/>
              <a:t>pārspējis</a:t>
            </a:r>
            <a:endParaRPr lang="lv-LV" sz="3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2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8</a:t>
            </a:fld>
            <a:endParaRPr lang="en-US"/>
          </a:p>
        </p:txBody>
      </p:sp>
      <p:sp>
        <p:nvSpPr>
          <p:cNvPr id="38914" name="Rectangle 2"/>
          <p:cNvSpPr>
            <a:spLocks noGrp="1" noChangeArrowheads="1"/>
          </p:cNvSpPr>
          <p:nvPr>
            <p:ph type="title"/>
          </p:nvPr>
        </p:nvSpPr>
        <p:spPr>
          <a:xfrm>
            <a:off x="0" y="908720"/>
            <a:ext cx="3131840" cy="620713"/>
          </a:xfrm>
        </p:spPr>
        <p:txBody>
          <a:bodyPr/>
          <a:lstStyle/>
          <a:p>
            <a:pPr eaLnBrk="1" hangingPunct="1">
              <a:defRPr/>
            </a:pPr>
            <a:r>
              <a:rPr lang="lv-LV" sz="3600" b="1" dirty="0" smtClean="0">
                <a:solidFill>
                  <a:schemeClr val="tx1"/>
                </a:solidFill>
              </a:rPr>
              <a:t>Dieva Dēls</a:t>
            </a:r>
            <a:endParaRPr lang="en-US" dirty="0" smtClean="0">
              <a:solidFill>
                <a:schemeClr val="tx1"/>
              </a:solidFill>
            </a:endParaRPr>
          </a:p>
        </p:txBody>
      </p:sp>
      <p:sp>
        <p:nvSpPr>
          <p:cNvPr id="9" name="Rectangle 8"/>
          <p:cNvSpPr/>
          <p:nvPr/>
        </p:nvSpPr>
        <p:spPr>
          <a:xfrm>
            <a:off x="6516216" y="5398676"/>
            <a:ext cx="2627784" cy="954107"/>
          </a:xfrm>
          <a:prstGeom prst="rect">
            <a:avLst/>
          </a:prstGeom>
        </p:spPr>
        <p:txBody>
          <a:bodyPr wrap="square">
            <a:spAutoFit/>
          </a:bodyPr>
          <a:lstStyle/>
          <a:p>
            <a:pPr algn="ctr" eaLnBrk="1" hangingPunct="1">
              <a:spcBef>
                <a:spcPct val="20000"/>
              </a:spcBef>
              <a:buClr>
                <a:schemeClr val="hlink"/>
              </a:buClr>
            </a:pPr>
            <a:r>
              <a:rPr lang="lv-LV" sz="2800" dirty="0" smtClean="0"/>
              <a:t>Līdzīgs mums, bet bez grēka</a:t>
            </a:r>
            <a:endParaRPr lang="lv-LV" sz="2000" dirty="0" smtClean="0"/>
          </a:p>
        </p:txBody>
      </p:sp>
      <p:sp>
        <p:nvSpPr>
          <p:cNvPr id="10" name="Rectangle 9"/>
          <p:cNvSpPr/>
          <p:nvPr/>
        </p:nvSpPr>
        <p:spPr>
          <a:xfrm>
            <a:off x="0" y="4390564"/>
            <a:ext cx="3419872" cy="954107"/>
          </a:xfrm>
          <a:prstGeom prst="rect">
            <a:avLst/>
          </a:prstGeom>
        </p:spPr>
        <p:txBody>
          <a:bodyPr wrap="square">
            <a:spAutoFit/>
          </a:bodyPr>
          <a:lstStyle/>
          <a:p>
            <a:pPr algn="ctr" eaLnBrk="1" hangingPunct="1">
              <a:spcBef>
                <a:spcPct val="20000"/>
              </a:spcBef>
              <a:buClr>
                <a:schemeClr val="hlink"/>
              </a:buClr>
            </a:pPr>
            <a:r>
              <a:rPr lang="lv-LV" sz="2800" dirty="0" smtClean="0"/>
              <a:t>pastāvēja jau pirms pasaules radīšanas</a:t>
            </a:r>
            <a:endParaRPr lang="lv-LV" sz="2400" dirty="0" smtClean="0"/>
          </a:p>
        </p:txBody>
      </p:sp>
      <p:sp>
        <p:nvSpPr>
          <p:cNvPr id="11" name="Rectangle 10"/>
          <p:cNvSpPr/>
          <p:nvPr/>
        </p:nvSpPr>
        <p:spPr>
          <a:xfrm>
            <a:off x="2411760" y="5182652"/>
            <a:ext cx="4248472" cy="954107"/>
          </a:xfrm>
          <a:prstGeom prst="rect">
            <a:avLst/>
          </a:prstGeom>
        </p:spPr>
        <p:txBody>
          <a:bodyPr wrap="square">
            <a:spAutoFit/>
          </a:bodyPr>
          <a:lstStyle/>
          <a:p>
            <a:pPr algn="ctr" eaLnBrk="1" hangingPunct="1">
              <a:spcBef>
                <a:spcPct val="20000"/>
              </a:spcBef>
              <a:buClr>
                <a:schemeClr val="hlink"/>
              </a:buClr>
            </a:pPr>
            <a:r>
              <a:rPr lang="lv-LV" sz="2800" dirty="0" smtClean="0"/>
              <a:t>Bezgalīgais Dievs ir ierobežojis sevi cilvēkā</a:t>
            </a:r>
          </a:p>
        </p:txBody>
      </p:sp>
      <p:pic>
        <p:nvPicPr>
          <p:cNvPr id="54274" name="Picture 2" descr="Conceived by the Holy Spirit | Virgo Clemens"/>
          <p:cNvPicPr>
            <a:picLocks noChangeAspect="1" noChangeArrowheads="1"/>
          </p:cNvPicPr>
          <p:nvPr/>
        </p:nvPicPr>
        <p:blipFill>
          <a:blip r:embed="rId2" cstate="print"/>
          <a:srcRect/>
          <a:stretch>
            <a:fillRect/>
          </a:stretch>
        </p:blipFill>
        <p:spPr bwMode="auto">
          <a:xfrm>
            <a:off x="3275856" y="2086308"/>
            <a:ext cx="2952328" cy="3122415"/>
          </a:xfrm>
          <a:prstGeom prst="rect">
            <a:avLst/>
          </a:prstGeom>
          <a:ln>
            <a:noFill/>
          </a:ln>
          <a:effectLst>
            <a:softEdge rad="112500"/>
          </a:effectLst>
        </p:spPr>
      </p:pic>
      <p:pic>
        <p:nvPicPr>
          <p:cNvPr id="54276" name="Picture 4" descr="https://catholicherald.co.uk/wp-content/uploads/2017/06/Screen-Shot-2017-06-22-at-16.41.39.png"/>
          <p:cNvPicPr>
            <a:picLocks noChangeAspect="1" noChangeArrowheads="1"/>
          </p:cNvPicPr>
          <p:nvPr/>
        </p:nvPicPr>
        <p:blipFill>
          <a:blip r:embed="rId3" cstate="print"/>
          <a:srcRect/>
          <a:stretch>
            <a:fillRect/>
          </a:stretch>
        </p:blipFill>
        <p:spPr bwMode="auto">
          <a:xfrm>
            <a:off x="0" y="1510244"/>
            <a:ext cx="3200079" cy="2952328"/>
          </a:xfrm>
          <a:prstGeom prst="rect">
            <a:avLst/>
          </a:prstGeom>
          <a:ln>
            <a:noFill/>
          </a:ln>
          <a:effectLst>
            <a:softEdge rad="112500"/>
          </a:effectLst>
        </p:spPr>
      </p:pic>
      <p:sp>
        <p:nvSpPr>
          <p:cNvPr id="14" name="Rectangle 2"/>
          <p:cNvSpPr txBox="1">
            <a:spLocks noChangeArrowheads="1"/>
          </p:cNvSpPr>
          <p:nvPr/>
        </p:nvSpPr>
        <p:spPr bwMode="auto">
          <a:xfrm>
            <a:off x="3203848" y="1222212"/>
            <a:ext cx="2952328" cy="620713"/>
          </a:xfrm>
          <a:prstGeom prst="rect">
            <a:avLst/>
          </a:prstGeom>
          <a:noFill/>
          <a:ln w="9525">
            <a:noFill/>
            <a:miter lim="800000"/>
            <a:headEnd/>
            <a:tailEnd/>
          </a:ln>
          <a:effectLst/>
        </p:spPr>
        <p:txBody>
          <a:bodyPr anchor="ctr"/>
          <a:lstStyle/>
          <a:p>
            <a:pPr algn="ctr" eaLnBrk="1" hangingPunct="1">
              <a:defRPr/>
            </a:pPr>
            <a:r>
              <a:rPr lang="lv-LV" sz="3200" b="1" dirty="0" smtClean="0">
                <a:latin typeface="+mj-lt"/>
                <a:ea typeface="+mj-ea"/>
                <a:cs typeface="+mj-cs"/>
              </a:rPr>
              <a:t>Ieņemts </a:t>
            </a:r>
            <a:r>
              <a:rPr lang="lv-LV" sz="3200" b="1" dirty="0">
                <a:latin typeface="+mj-lt"/>
                <a:ea typeface="+mj-ea"/>
                <a:cs typeface="+mj-cs"/>
              </a:rPr>
              <a:t>no svētā Gara</a:t>
            </a:r>
            <a:r>
              <a:rPr lang="en-US" sz="3200" b="1" dirty="0">
                <a:latin typeface="+mj-lt"/>
                <a:ea typeface="+mj-ea"/>
                <a:cs typeface="+mj-cs"/>
              </a:rPr>
              <a:t> </a:t>
            </a:r>
          </a:p>
        </p:txBody>
      </p:sp>
      <p:sp>
        <p:nvSpPr>
          <p:cNvPr id="15" name="Rectangle 2"/>
          <p:cNvSpPr txBox="1">
            <a:spLocks noChangeArrowheads="1"/>
          </p:cNvSpPr>
          <p:nvPr/>
        </p:nvSpPr>
        <p:spPr bwMode="auto">
          <a:xfrm>
            <a:off x="6156176" y="1393587"/>
            <a:ext cx="3240360" cy="620713"/>
          </a:xfrm>
          <a:prstGeom prst="rect">
            <a:avLst/>
          </a:prstGeom>
          <a:noFill/>
          <a:ln w="9525">
            <a:noFill/>
            <a:miter lim="800000"/>
            <a:headEnd/>
            <a:tailEnd/>
          </a:ln>
          <a:effectLst/>
        </p:spPr>
        <p:txBody>
          <a:bodyPr anchor="ctr"/>
          <a:lstStyle/>
          <a:p>
            <a:pPr algn="ctr" eaLnBrk="1" hangingPunct="1">
              <a:defRPr/>
            </a:pPr>
            <a:r>
              <a:rPr lang="lv-LV" sz="3200" b="1" dirty="0" smtClean="0">
                <a:latin typeface="+mj-lt"/>
                <a:ea typeface="+mj-ea"/>
                <a:cs typeface="+mj-cs"/>
              </a:rPr>
              <a:t>Piedzimis no jaunavas Marijas</a:t>
            </a:r>
            <a:endParaRPr lang="en-US" sz="3200" b="1" dirty="0">
              <a:latin typeface="+mj-lt"/>
              <a:ea typeface="+mj-ea"/>
              <a:cs typeface="+mj-cs"/>
            </a:endParaRPr>
          </a:p>
        </p:txBody>
      </p:sp>
      <p:sp>
        <p:nvSpPr>
          <p:cNvPr id="16" name="Rectangle 2"/>
          <p:cNvSpPr txBox="1">
            <a:spLocks noChangeArrowheads="1"/>
          </p:cNvSpPr>
          <p:nvPr/>
        </p:nvSpPr>
        <p:spPr bwMode="auto">
          <a:xfrm>
            <a:off x="0" y="0"/>
            <a:ext cx="91440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uLnTx/>
                <a:uFillTx/>
                <a:latin typeface="+mj-lt"/>
                <a:ea typeface="+mj-ea"/>
                <a:cs typeface="+mj-cs"/>
              </a:rPr>
              <a:t>Dieva Dēls kļūst par cilvēku</a:t>
            </a:r>
            <a:endParaRPr kumimoji="0" lang="en-US" sz="4800" b="0" i="0" u="none" strike="noStrike" kern="0" cap="none" spc="0" normalizeH="0" baseline="0" noProof="0" dirty="0" smtClean="0">
              <a:ln>
                <a:noFill/>
              </a:ln>
              <a:uLnTx/>
              <a:uFillTx/>
              <a:latin typeface="+mj-lt"/>
              <a:ea typeface="+mj-ea"/>
              <a:cs typeface="+mj-cs"/>
            </a:endParaRPr>
          </a:p>
        </p:txBody>
      </p:sp>
      <p:pic>
        <p:nvPicPr>
          <p:cNvPr id="54278" name="Picture 6" descr="What year was Jesus born? The answer may surprise you| National Catholic  Register"/>
          <p:cNvPicPr>
            <a:picLocks noChangeAspect="1" noChangeArrowheads="1"/>
          </p:cNvPicPr>
          <p:nvPr/>
        </p:nvPicPr>
        <p:blipFill>
          <a:blip r:embed="rId4" cstate="print"/>
          <a:srcRect/>
          <a:stretch>
            <a:fillRect/>
          </a:stretch>
        </p:blipFill>
        <p:spPr bwMode="auto">
          <a:xfrm>
            <a:off x="6372200" y="2464351"/>
            <a:ext cx="2771800" cy="3024336"/>
          </a:xfrm>
          <a:prstGeom prst="rect">
            <a:avLst/>
          </a:prstGeom>
          <a:ln>
            <a:noFill/>
          </a:ln>
          <a:effectLst>
            <a:softEdge rad="112500"/>
          </a:effectLst>
        </p:spPr>
      </p:pic>
      <p:sp>
        <p:nvSpPr>
          <p:cNvPr id="17" name="Rectangle 16"/>
          <p:cNvSpPr/>
          <p:nvPr/>
        </p:nvSpPr>
        <p:spPr>
          <a:xfrm>
            <a:off x="0" y="6334780"/>
            <a:ext cx="5256584" cy="523220"/>
          </a:xfrm>
          <a:prstGeom prst="rect">
            <a:avLst/>
          </a:prstGeom>
        </p:spPr>
        <p:txBody>
          <a:bodyPr wrap="square">
            <a:spAutoFit/>
          </a:bodyPr>
          <a:lstStyle/>
          <a:p>
            <a:pPr algn="ctr" eaLnBrk="1" hangingPunct="1">
              <a:spcBef>
                <a:spcPct val="20000"/>
              </a:spcBef>
              <a:buClr>
                <a:schemeClr val="hlink"/>
              </a:buClr>
            </a:pPr>
            <a:r>
              <a:rPr lang="lv-LV" sz="2800" dirty="0" smtClean="0"/>
              <a:t>Jāzeps bija Jēzus audžutēvs</a:t>
            </a:r>
            <a:endParaRPr lang="lv-LV" sz="2000" dirty="0" smtClean="0"/>
          </a:p>
        </p:txBody>
      </p:sp>
      <p:sp>
        <p:nvSpPr>
          <p:cNvPr id="18" name="Rectangle 17"/>
          <p:cNvSpPr/>
          <p:nvPr/>
        </p:nvSpPr>
        <p:spPr>
          <a:xfrm>
            <a:off x="0" y="548680"/>
            <a:ext cx="9144000" cy="523220"/>
          </a:xfrm>
          <a:prstGeom prst="rect">
            <a:avLst/>
          </a:prstGeom>
        </p:spPr>
        <p:txBody>
          <a:bodyPr wrap="square">
            <a:spAutoFit/>
          </a:bodyPr>
          <a:lstStyle/>
          <a:p>
            <a:pPr algn="ctr" eaLnBrk="1" hangingPunct="1">
              <a:spcBef>
                <a:spcPct val="20000"/>
              </a:spcBef>
              <a:buClr>
                <a:schemeClr val="hlink"/>
              </a:buClr>
            </a:pPr>
            <a:r>
              <a:rPr lang="lv-LV" sz="2800" dirty="0" smtClean="0"/>
              <a:t>Nevis cilvēks tapa par Dievu</a:t>
            </a:r>
            <a:endParaRPr lang="lv-LV" sz="2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8914"/>
                                        </p:tgtEl>
                                        <p:attrNameLst>
                                          <p:attrName>style.visibility</p:attrName>
                                        </p:attrNameLst>
                                      </p:cBhvr>
                                      <p:to>
                                        <p:strVal val="visible"/>
                                      </p:to>
                                    </p:set>
                                    <p:anim calcmode="lin" valueType="num">
                                      <p:cBhvr additive="base">
                                        <p:cTn id="17" dur="500" fill="hold"/>
                                        <p:tgtEl>
                                          <p:spTgt spid="38914"/>
                                        </p:tgtEl>
                                        <p:attrNameLst>
                                          <p:attrName>ppt_x</p:attrName>
                                        </p:attrNameLst>
                                      </p:cBhvr>
                                      <p:tavLst>
                                        <p:tav tm="0">
                                          <p:val>
                                            <p:strVal val="#ppt_x"/>
                                          </p:val>
                                        </p:tav>
                                        <p:tav tm="100000">
                                          <p:val>
                                            <p:strVal val="#ppt_x"/>
                                          </p:val>
                                        </p:tav>
                                      </p:tavLst>
                                    </p:anim>
                                    <p:anim calcmode="lin" valueType="num">
                                      <p:cBhvr additive="base">
                                        <p:cTn id="18" dur="500" fill="hold"/>
                                        <p:tgtEl>
                                          <p:spTgt spid="389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4276"/>
                                        </p:tgtEl>
                                        <p:attrNameLst>
                                          <p:attrName>style.visibility</p:attrName>
                                        </p:attrNameLst>
                                      </p:cBhvr>
                                      <p:to>
                                        <p:strVal val="visible"/>
                                      </p:to>
                                    </p:set>
                                    <p:animEffect transition="in" filter="fade">
                                      <p:cBhvr>
                                        <p:cTn id="22" dur="2000"/>
                                        <p:tgtEl>
                                          <p:spTgt spid="54276"/>
                                        </p:tgtEl>
                                      </p:cBhvr>
                                    </p:animEffect>
                                  </p:childTnLst>
                                </p:cTn>
                              </p:par>
                            </p:childTnLst>
                          </p:cTn>
                        </p:par>
                        <p:par>
                          <p:cTn id="23" fill="hold">
                            <p:stCondLst>
                              <p:cond delay="35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4000"/>
                            </p:stCondLst>
                            <p:childTnLst>
                              <p:par>
                                <p:cTn id="29" presetID="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10" presetClass="entr" presetSubtype="0" fill="hold" nodeType="afterEffect">
                                  <p:stCondLst>
                                    <p:cond delay="0"/>
                                  </p:stCondLst>
                                  <p:childTnLst>
                                    <p:set>
                                      <p:cBhvr>
                                        <p:cTn id="35" dur="1" fill="hold">
                                          <p:stCondLst>
                                            <p:cond delay="0"/>
                                          </p:stCondLst>
                                        </p:cTn>
                                        <p:tgtEl>
                                          <p:spTgt spid="54274"/>
                                        </p:tgtEl>
                                        <p:attrNameLst>
                                          <p:attrName>style.visibility</p:attrName>
                                        </p:attrNameLst>
                                      </p:cBhvr>
                                      <p:to>
                                        <p:strVal val="visible"/>
                                      </p:to>
                                    </p:set>
                                    <p:animEffect transition="in" filter="fade">
                                      <p:cBhvr>
                                        <p:cTn id="36" dur="2000"/>
                                        <p:tgtEl>
                                          <p:spTgt spid="54274"/>
                                        </p:tgtEl>
                                      </p:cBhvr>
                                    </p:animEffect>
                                  </p:childTnLst>
                                </p:cTn>
                              </p:par>
                            </p:childTnLst>
                          </p:cTn>
                        </p:par>
                        <p:par>
                          <p:cTn id="37" fill="hold">
                            <p:stCondLst>
                              <p:cond delay="6500"/>
                            </p:stCondLst>
                            <p:childTnLst>
                              <p:par>
                                <p:cTn id="38" presetID="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par>
                          <p:cTn id="42" fill="hold">
                            <p:stCondLst>
                              <p:cond delay="7000"/>
                            </p:stCondLst>
                            <p:childTnLst>
                              <p:par>
                                <p:cTn id="43" presetID="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par>
                          <p:cTn id="47" fill="hold">
                            <p:stCondLst>
                              <p:cond delay="7500"/>
                            </p:stCondLst>
                            <p:childTnLst>
                              <p:par>
                                <p:cTn id="48" presetID="10" presetClass="entr" presetSubtype="0" fill="hold" nodeType="afterEffect">
                                  <p:stCondLst>
                                    <p:cond delay="0"/>
                                  </p:stCondLst>
                                  <p:childTnLst>
                                    <p:set>
                                      <p:cBhvr>
                                        <p:cTn id="49" dur="1" fill="hold">
                                          <p:stCondLst>
                                            <p:cond delay="0"/>
                                          </p:stCondLst>
                                        </p:cTn>
                                        <p:tgtEl>
                                          <p:spTgt spid="54278"/>
                                        </p:tgtEl>
                                        <p:attrNameLst>
                                          <p:attrName>style.visibility</p:attrName>
                                        </p:attrNameLst>
                                      </p:cBhvr>
                                      <p:to>
                                        <p:strVal val="visible"/>
                                      </p:to>
                                    </p:set>
                                    <p:animEffect transition="in" filter="fade">
                                      <p:cBhvr>
                                        <p:cTn id="50" dur="2000"/>
                                        <p:tgtEl>
                                          <p:spTgt spid="54278"/>
                                        </p:tgtEl>
                                      </p:cBhvr>
                                    </p:animEffect>
                                  </p:childTnLst>
                                </p:cTn>
                              </p:par>
                            </p:childTnLst>
                          </p:cTn>
                        </p:par>
                        <p:par>
                          <p:cTn id="51" fill="hold">
                            <p:stCondLst>
                              <p:cond delay="9500"/>
                            </p:stCondLst>
                            <p:childTnLst>
                              <p:par>
                                <p:cTn id="52" presetID="2" presetClass="entr" presetSubtype="2"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1+#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childTnLst>
                          </p:cTn>
                        </p:par>
                        <p:par>
                          <p:cTn id="56" fill="hold">
                            <p:stCondLst>
                              <p:cond delay="10000"/>
                            </p:stCondLst>
                            <p:childTnLst>
                              <p:par>
                                <p:cTn id="57" presetID="2" presetClass="entr" presetSubtype="2"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1+#ppt_w/2"/>
                                          </p:val>
                                        </p:tav>
                                        <p:tav tm="100000">
                                          <p:val>
                                            <p:strVal val="#ppt_x"/>
                                          </p:val>
                                        </p:tav>
                                      </p:tavLst>
                                    </p:anim>
                                    <p:anim calcmode="lin" valueType="num">
                                      <p:cBhvr additive="base">
                                        <p:cTn id="6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9" grpId="0"/>
      <p:bldP spid="10" grpId="0"/>
      <p:bldP spid="11" grpId="0"/>
      <p:bldP spid="14" grpId="0"/>
      <p:bldP spid="15" grpId="0"/>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sz="3600" i="1" dirty="0" smtClean="0"/>
              <a:t>16 Jo no Viņa pilnības mēs visi esam dabūjuši žēlastību un atkal žēlastību.</a:t>
            </a:r>
            <a:endParaRPr lang="en-US" sz="3600" dirty="0" smtClean="0"/>
          </a:p>
        </p:txBody>
      </p:sp>
      <p:pic>
        <p:nvPicPr>
          <p:cNvPr id="4" name="Picture 2" descr="Image result for Jesus world"/>
          <p:cNvPicPr>
            <a:picLocks noChangeAspect="1" noChangeArrowheads="1"/>
          </p:cNvPicPr>
          <p:nvPr/>
        </p:nvPicPr>
        <p:blipFill>
          <a:blip r:embed="rId2" cstate="print"/>
          <a:srcRect/>
          <a:stretch>
            <a:fillRect/>
          </a:stretch>
        </p:blipFill>
        <p:spPr bwMode="auto">
          <a:xfrm>
            <a:off x="71406" y="1098930"/>
            <a:ext cx="9001156" cy="5786454"/>
          </a:xfrm>
          <a:prstGeom prst="rect">
            <a:avLst/>
          </a:prstGeom>
          <a:ln>
            <a:noFill/>
          </a:ln>
          <a:effectLst>
            <a:softEdge rad="112500"/>
          </a:effectLst>
        </p:spPr>
      </p:pic>
      <p:sp>
        <p:nvSpPr>
          <p:cNvPr id="5" name="Rounded Rectangle 4"/>
          <p:cNvSpPr/>
          <p:nvPr/>
        </p:nvSpPr>
        <p:spPr>
          <a:xfrm>
            <a:off x="611560" y="1340768"/>
            <a:ext cx="2520280"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Žēlastība</a:t>
            </a:r>
            <a:endParaRPr lang="lv-LV" sz="4000" b="1" dirty="0" smtClean="0"/>
          </a:p>
        </p:txBody>
      </p:sp>
      <p:sp>
        <p:nvSpPr>
          <p:cNvPr id="6" name="Equal 5"/>
          <p:cNvSpPr/>
          <p:nvPr/>
        </p:nvSpPr>
        <p:spPr>
          <a:xfrm>
            <a:off x="3707904" y="1340768"/>
            <a:ext cx="936104" cy="792088"/>
          </a:xfrm>
          <a:prstGeom prst="mathEqual">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
        <p:nvSpPr>
          <p:cNvPr id="8" name="Rounded Rectangle 7"/>
          <p:cNvSpPr/>
          <p:nvPr/>
        </p:nvSpPr>
        <p:spPr>
          <a:xfrm>
            <a:off x="5004048" y="1340768"/>
            <a:ext cx="3816424"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err="1" smtClean="0"/>
              <a:t>Amazing</a:t>
            </a:r>
            <a:r>
              <a:rPr lang="lv-LV" sz="4000" dirty="0" smtClean="0"/>
              <a:t> </a:t>
            </a:r>
            <a:r>
              <a:rPr lang="lv-LV" sz="4000" dirty="0" err="1" smtClean="0"/>
              <a:t>Grace</a:t>
            </a:r>
            <a:endParaRPr lang="lv-LV" sz="4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1446</TotalTime>
  <Words>491</Words>
  <Application>Microsoft Office PowerPoint</Application>
  <PresentationFormat>On-screen Show (4:3)</PresentationFormat>
  <Paragraphs>79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Jāņa 1:14-18 Vārds tapa miesa</vt:lpstr>
      <vt:lpstr>Jāņa 1:14-18 Vārds tapa miesa</vt:lpstr>
      <vt:lpstr>Kāds ir Kristītāja galvenais uzd?</vt:lpstr>
      <vt:lpstr>Bauslība un Evaņģēlijs</vt:lpstr>
      <vt:lpstr>kas no Tēva dzimis pirms pasaules sākuma</vt:lpstr>
      <vt:lpstr>Slide 6</vt:lpstr>
      <vt:lpstr>Slide 7</vt:lpstr>
      <vt:lpstr>Dieva Dēls</vt:lpstr>
      <vt:lpstr>Slide 9</vt:lpstr>
      <vt:lpstr>Slide 10</vt:lpstr>
      <vt:lpstr>Slide 11</vt:lpstr>
      <vt:lpstr>Slide 12</vt:lpstr>
      <vt:lpstr>Slide 13</vt:lpstr>
      <vt:lpstr>Slide 14</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57</cp:revision>
  <dcterms:created xsi:type="dcterms:W3CDTF">2010-10-07T14:46:11Z</dcterms:created>
  <dcterms:modified xsi:type="dcterms:W3CDTF">2023-12-16T18:29:58Z</dcterms:modified>
</cp:coreProperties>
</file>