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82" r:id="rId2"/>
    <p:sldId id="327" r:id="rId3"/>
    <p:sldId id="325" r:id="rId4"/>
    <p:sldId id="323" r:id="rId5"/>
    <p:sldId id="290" r:id="rId6"/>
    <p:sldId id="349" r:id="rId7"/>
    <p:sldId id="324" r:id="rId8"/>
    <p:sldId id="328" r:id="rId9"/>
    <p:sldId id="329" r:id="rId10"/>
    <p:sldId id="330" r:id="rId11"/>
    <p:sldId id="331" r:id="rId12"/>
    <p:sldId id="326" r:id="rId13"/>
    <p:sldId id="333" r:id="rId14"/>
    <p:sldId id="332" r:id="rId15"/>
    <p:sldId id="334" r:id="rId16"/>
    <p:sldId id="337" r:id="rId17"/>
    <p:sldId id="336" r:id="rId18"/>
    <p:sldId id="344" r:id="rId19"/>
    <p:sldId id="346" r:id="rId20"/>
    <p:sldId id="339" r:id="rId21"/>
    <p:sldId id="338" r:id="rId22"/>
    <p:sldId id="340" r:id="rId23"/>
    <p:sldId id="341" r:id="rId24"/>
    <p:sldId id="342" r:id="rId25"/>
    <p:sldId id="343" r:id="rId26"/>
    <p:sldId id="345" r:id="rId27"/>
    <p:sldId id="348" r:id="rId28"/>
    <p:sldId id="272" r:id="rId29"/>
    <p:sldId id="347" r:id="rId3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10/19/2024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3</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5</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56378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6</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xmlns="" val="56378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27</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p14="http://schemas.microsoft.com/office/powerpoint/2010/main" xmlns=""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2.Kor.1:9-10 Paļaušanās uz Dievu</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20.okt.2024.</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sp>
        <p:nvSpPr>
          <p:cNvPr id="7" name="Rectangle 6"/>
          <p:cNvSpPr/>
          <p:nvPr/>
        </p:nvSpPr>
        <p:spPr>
          <a:xfrm>
            <a:off x="323528" y="1268760"/>
            <a:ext cx="8820472" cy="2246769"/>
          </a:xfrm>
          <a:prstGeom prst="rect">
            <a:avLst/>
          </a:prstGeom>
        </p:spPr>
        <p:txBody>
          <a:bodyPr wrap="square">
            <a:spAutoFit/>
          </a:bodyPr>
          <a:lstStyle/>
          <a:p>
            <a:r>
              <a:rPr lang="lv-LV" sz="2800" baseline="30000" dirty="0" smtClean="0"/>
              <a:t>9</a:t>
            </a:r>
            <a:r>
              <a:rPr lang="lv-LV" sz="2800" dirty="0" smtClean="0"/>
              <a:t> Pēc mūsu pašu domām, bijām jau nāvei lemti, tā ka vairs nepaļāvāmies paši uz sevi, bet uz Dievu, kas uzmodina mirušos. </a:t>
            </a:r>
            <a:r>
              <a:rPr lang="lv-LV" sz="2800" baseline="30000" dirty="0" smtClean="0"/>
              <a:t>10</a:t>
            </a:r>
            <a:r>
              <a:rPr lang="lv-LV" sz="2800" dirty="0" smtClean="0"/>
              <a:t> No tādām nāves briesmām Viņš mūs ir izglābis un arī turpmāk izglābs. Uz Viņu mēs liekam savu cerību, ka Viņš mūs joprojām glābs.</a:t>
            </a:r>
          </a:p>
        </p:txBody>
      </p:sp>
      <p:pic>
        <p:nvPicPr>
          <p:cNvPr id="1027" name="Picture 3"/>
          <p:cNvPicPr>
            <a:picLocks noChangeAspect="1" noChangeArrowheads="1"/>
          </p:cNvPicPr>
          <p:nvPr/>
        </p:nvPicPr>
        <p:blipFill>
          <a:blip r:embed="rId3" cstate="print"/>
          <a:srcRect/>
          <a:stretch>
            <a:fillRect/>
          </a:stretch>
        </p:blipFill>
        <p:spPr bwMode="auto">
          <a:xfrm>
            <a:off x="1043608" y="3471705"/>
            <a:ext cx="6998146" cy="338629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10 Ways to Help Stuck Clients Move Forward"/>
          <p:cNvPicPr>
            <a:picLocks noChangeAspect="1" noChangeArrowheads="1"/>
          </p:cNvPicPr>
          <p:nvPr/>
        </p:nvPicPr>
        <p:blipFill>
          <a:blip r:embed="rId2" cstate="print"/>
          <a:srcRect/>
          <a:stretch>
            <a:fillRect/>
          </a:stretch>
        </p:blipFill>
        <p:spPr bwMode="auto">
          <a:xfrm>
            <a:off x="467544" y="2276872"/>
            <a:ext cx="8072190" cy="4505409"/>
          </a:xfrm>
          <a:prstGeom prst="rect">
            <a:avLst/>
          </a:prstGeom>
          <a:ln>
            <a:noFill/>
          </a:ln>
          <a:effectLst>
            <a:softEdge rad="112500"/>
          </a:effectLst>
        </p:spPr>
      </p:pic>
      <p:sp>
        <p:nvSpPr>
          <p:cNvPr id="10243" name="Rectangle 2"/>
          <p:cNvSpPr>
            <a:spLocks noGrp="1" noChangeArrowheads="1"/>
          </p:cNvSpPr>
          <p:nvPr>
            <p:ph type="title" idx="4294967295"/>
          </p:nvPr>
        </p:nvSpPr>
        <p:spPr>
          <a:xfrm>
            <a:off x="251520" y="0"/>
            <a:ext cx="8675687" cy="850900"/>
          </a:xfrm>
        </p:spPr>
        <p:txBody>
          <a:bodyPr/>
          <a:lstStyle/>
          <a:p>
            <a:pPr eaLnBrk="1" hangingPunct="1"/>
            <a:r>
              <a:rPr lang="lv-LV" b="1" dirty="0" smtClean="0">
                <a:solidFill>
                  <a:schemeClr val="tx1"/>
                </a:solidFill>
              </a:rPr>
              <a:t>Kāpēc cilvēks, nonācis atkarībā</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smtClean="0"/>
          </a:p>
        </p:txBody>
      </p:sp>
      <p:sp>
        <p:nvSpPr>
          <p:cNvPr id="6" name="Rounded Rectangle 5"/>
          <p:cNvSpPr/>
          <p:nvPr/>
        </p:nvSpPr>
        <p:spPr>
          <a:xfrm>
            <a:off x="6084168" y="5589240"/>
            <a:ext cx="28803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Aprunāšana</a:t>
            </a:r>
            <a:endParaRPr lang="en-US" sz="3600" dirty="0"/>
          </a:p>
        </p:txBody>
      </p:sp>
      <p:sp>
        <p:nvSpPr>
          <p:cNvPr id="7" name="Rounded Rectangle 6"/>
          <p:cNvSpPr/>
          <p:nvPr/>
        </p:nvSpPr>
        <p:spPr>
          <a:xfrm>
            <a:off x="6156176" y="2708920"/>
            <a:ext cx="273630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Pornogrāfija</a:t>
            </a:r>
            <a:endParaRPr lang="en-US" sz="3600" dirty="0"/>
          </a:p>
        </p:txBody>
      </p:sp>
      <p:sp>
        <p:nvSpPr>
          <p:cNvPr id="8" name="Rounded Rectangle 7"/>
          <p:cNvSpPr/>
          <p:nvPr/>
        </p:nvSpPr>
        <p:spPr>
          <a:xfrm>
            <a:off x="6236568" y="3789040"/>
            <a:ext cx="27279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Azartspēles</a:t>
            </a:r>
            <a:endParaRPr lang="en-US" sz="3600" dirty="0"/>
          </a:p>
        </p:txBody>
      </p:sp>
      <p:sp>
        <p:nvSpPr>
          <p:cNvPr id="9" name="Rounded Rectangle 8"/>
          <p:cNvSpPr/>
          <p:nvPr/>
        </p:nvSpPr>
        <p:spPr>
          <a:xfrm>
            <a:off x="6516216" y="4653136"/>
            <a:ext cx="216024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smtClean="0"/>
              <a:t>Soc.tīkli</a:t>
            </a:r>
            <a:endParaRPr lang="en-US" sz="3600" dirty="0"/>
          </a:p>
        </p:txBody>
      </p:sp>
      <p:sp>
        <p:nvSpPr>
          <p:cNvPr id="10" name="Rounded Rectangle 9"/>
          <p:cNvSpPr/>
          <p:nvPr/>
        </p:nvSpPr>
        <p:spPr>
          <a:xfrm>
            <a:off x="179512" y="3212976"/>
            <a:ext cx="230425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Alkohols</a:t>
            </a:r>
            <a:endParaRPr lang="en-US" sz="3600" dirty="0"/>
          </a:p>
        </p:txBody>
      </p:sp>
      <p:sp>
        <p:nvSpPr>
          <p:cNvPr id="11" name="Rounded Rectangle 10"/>
          <p:cNvSpPr/>
          <p:nvPr/>
        </p:nvSpPr>
        <p:spPr>
          <a:xfrm>
            <a:off x="179512" y="4149080"/>
            <a:ext cx="230425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Cigaretes</a:t>
            </a:r>
            <a:endParaRPr lang="en-US" sz="3600" dirty="0"/>
          </a:p>
        </p:txBody>
      </p:sp>
      <p:sp>
        <p:nvSpPr>
          <p:cNvPr id="12" name="Rounded Rectangle 11"/>
          <p:cNvSpPr/>
          <p:nvPr/>
        </p:nvSpPr>
        <p:spPr>
          <a:xfrm>
            <a:off x="179512" y="5229200"/>
            <a:ext cx="280831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Datorspēles</a:t>
            </a:r>
            <a:endParaRPr lang="en-US" sz="3600" dirty="0"/>
          </a:p>
        </p:txBody>
      </p:sp>
      <p:sp>
        <p:nvSpPr>
          <p:cNvPr id="14" name="Rounded Rectangle 4"/>
          <p:cNvSpPr/>
          <p:nvPr/>
        </p:nvSpPr>
        <p:spPr>
          <a:xfrm>
            <a:off x="179512" y="1074393"/>
            <a:ext cx="3024336" cy="12024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Nevar atzīt sakāvi?</a:t>
            </a:r>
            <a:endParaRPr lang="lv-LV" sz="4000" b="1" dirty="0">
              <a:solidFill>
                <a:schemeClr val="tx1"/>
              </a:solidFill>
            </a:endParaRPr>
          </a:p>
        </p:txBody>
      </p:sp>
      <p:sp>
        <p:nvSpPr>
          <p:cNvPr id="15" name="Rounded Rectangle 4"/>
          <p:cNvSpPr/>
          <p:nvPr/>
        </p:nvSpPr>
        <p:spPr>
          <a:xfrm>
            <a:off x="6156176" y="1074393"/>
            <a:ext cx="2592288" cy="12024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Nesauc palīgā?</a:t>
            </a:r>
            <a:endParaRPr lang="lv-LV" sz="4000" b="1" dirty="0">
              <a:solidFill>
                <a:schemeClr val="tx1"/>
              </a:solidFill>
            </a:endParaRPr>
          </a:p>
        </p:txBody>
      </p:sp>
      <p:sp>
        <p:nvSpPr>
          <p:cNvPr id="16" name="Labā bultiņa 1"/>
          <p:cNvSpPr/>
          <p:nvPr/>
        </p:nvSpPr>
        <p:spPr>
          <a:xfrm rot="7753511">
            <a:off x="2797558" y="662645"/>
            <a:ext cx="576064" cy="71169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7" name="Labā bultiņa 9"/>
          <p:cNvSpPr/>
          <p:nvPr/>
        </p:nvSpPr>
        <p:spPr>
          <a:xfrm rot="4019321">
            <a:off x="5876224" y="690715"/>
            <a:ext cx="576064" cy="71169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fade">
                                      <p:cBhvr>
                                        <p:cTn id="12" dur="2000"/>
                                        <p:tgtEl>
                                          <p:spTgt spid="4198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000"/>
                                        <p:tgtEl>
                                          <p:spTgt spid="12"/>
                                        </p:tgtEl>
                                      </p:cBhvr>
                                    </p:animEffect>
                                  </p:childTnLst>
                                </p:cTn>
                              </p:par>
                            </p:childTnLst>
                          </p:cTn>
                        </p:par>
                        <p:par>
                          <p:cTn id="41" fill="hold">
                            <p:stCondLst>
                              <p:cond delay="165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childTnLst>
                          </p:cTn>
                        </p:par>
                        <p:par>
                          <p:cTn id="45" fill="hold">
                            <p:stCondLst>
                              <p:cond delay="18500"/>
                            </p:stCondLst>
                            <p:childTnLst>
                              <p:par>
                                <p:cTn id="46" presetID="10"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2000"/>
                                        <p:tgtEl>
                                          <p:spTgt spid="15"/>
                                        </p:tgtEl>
                                      </p:cBhvr>
                                    </p:animEffect>
                                  </p:childTnLst>
                                </p:cTn>
                              </p:par>
                            </p:childTnLst>
                          </p:cTn>
                        </p:par>
                        <p:par>
                          <p:cTn id="49" fill="hold">
                            <p:stCondLst>
                              <p:cond delay="20500"/>
                            </p:stCondLst>
                            <p:childTnLst>
                              <p:par>
                                <p:cTn id="50" presetID="1"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childTnLst>
                                </p:cTn>
                              </p:par>
                            </p:childTnLst>
                          </p:cTn>
                        </p:par>
                        <p:par>
                          <p:cTn id="52" fill="hold">
                            <p:stCondLst>
                              <p:cond delay="20500"/>
                            </p:stCondLst>
                            <p:childTnLst>
                              <p:par>
                                <p:cTn id="53" presetID="1"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airs down icon monochrome style design from Vector Image"/>
          <p:cNvPicPr>
            <a:picLocks noChangeAspect="1" noChangeArrowheads="1"/>
          </p:cNvPicPr>
          <p:nvPr/>
        </p:nvPicPr>
        <p:blipFill>
          <a:blip r:embed="rId2" cstate="print"/>
          <a:srcRect l="27439" t="7828" r="13566" b="36710"/>
          <a:stretch>
            <a:fillRect/>
          </a:stretch>
        </p:blipFill>
        <p:spPr bwMode="auto">
          <a:xfrm>
            <a:off x="0" y="1484784"/>
            <a:ext cx="5292080" cy="5373216"/>
          </a:xfrm>
          <a:prstGeom prst="rect">
            <a:avLst/>
          </a:prstGeom>
          <a:noFill/>
        </p:spPr>
      </p:pic>
      <p:sp>
        <p:nvSpPr>
          <p:cNvPr id="10243" name="Rectangle 2"/>
          <p:cNvSpPr>
            <a:spLocks noGrp="1" noChangeArrowheads="1"/>
          </p:cNvSpPr>
          <p:nvPr>
            <p:ph type="title" idx="4294967295"/>
          </p:nvPr>
        </p:nvSpPr>
        <p:spPr>
          <a:xfrm>
            <a:off x="0" y="201836"/>
            <a:ext cx="9144000" cy="850900"/>
          </a:xfrm>
        </p:spPr>
        <p:txBody>
          <a:bodyPr/>
          <a:lstStyle/>
          <a:p>
            <a:pPr eaLnBrk="1" hangingPunct="1"/>
            <a:r>
              <a:rPr lang="lv-LV" b="1" dirty="0" smtClean="0">
                <a:solidFill>
                  <a:schemeClr val="tx1"/>
                </a:solidFill>
              </a:rPr>
              <a:t>Kāpēc cilvēks nesauc palīgā?</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smtClean="0"/>
          </a:p>
        </p:txBody>
      </p:sp>
      <p:sp>
        <p:nvSpPr>
          <p:cNvPr id="7" name="Rounded Rectangle 4"/>
          <p:cNvSpPr/>
          <p:nvPr/>
        </p:nvSpPr>
        <p:spPr>
          <a:xfrm>
            <a:off x="3779912" y="3645024"/>
            <a:ext cx="4896544"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Cilvēks pakāpeniski slīd lejā un to nejūt</a:t>
            </a:r>
            <a:endParaRPr lang="lv-LV" sz="4000" dirty="0"/>
          </a:p>
        </p:txBody>
      </p:sp>
      <p:sp>
        <p:nvSpPr>
          <p:cNvPr id="8" name="Rounded Rectangle 4"/>
          <p:cNvSpPr/>
          <p:nvPr/>
        </p:nvSpPr>
        <p:spPr>
          <a:xfrm>
            <a:off x="3707904" y="1484784"/>
            <a:ext cx="4896544" cy="136815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Degradācija notiek pakāpeniski</a:t>
            </a:r>
            <a:endParaRPr lang="lv-LV" sz="40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Atkarība kā bedres rakšana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pic>
        <p:nvPicPr>
          <p:cNvPr id="6146" name="Picture 2" descr="Rugged Man Digging Deep Hole With Shovel Stock Photo - Download Image Now -  Digging, Hole, Yard - Grounds - iStock"/>
          <p:cNvPicPr>
            <a:picLocks noChangeAspect="1" noChangeArrowheads="1"/>
          </p:cNvPicPr>
          <p:nvPr/>
        </p:nvPicPr>
        <p:blipFill>
          <a:blip r:embed="rId2" cstate="print"/>
          <a:srcRect/>
          <a:stretch>
            <a:fillRect/>
          </a:stretch>
        </p:blipFill>
        <p:spPr bwMode="auto">
          <a:xfrm>
            <a:off x="3314700" y="1988840"/>
            <a:ext cx="5829300" cy="4371975"/>
          </a:xfrm>
          <a:prstGeom prst="rect">
            <a:avLst/>
          </a:prstGeom>
          <a:ln>
            <a:noFill/>
          </a:ln>
          <a:effectLst>
            <a:softEdge rad="112500"/>
          </a:effectLst>
        </p:spPr>
      </p:pic>
      <p:sp>
        <p:nvSpPr>
          <p:cNvPr id="6" name="Rectangle 6"/>
          <p:cNvSpPr/>
          <p:nvPr/>
        </p:nvSpPr>
        <p:spPr>
          <a:xfrm>
            <a:off x="-17096" y="712780"/>
            <a:ext cx="9144000" cy="1077218"/>
          </a:xfrm>
          <a:prstGeom prst="rect">
            <a:avLst/>
          </a:prstGeom>
        </p:spPr>
        <p:txBody>
          <a:bodyPr wrap="square">
            <a:spAutoFit/>
          </a:bodyPr>
          <a:lstStyle/>
          <a:p>
            <a:pPr algn="ctr"/>
            <a:r>
              <a:rPr lang="lv-LV" sz="3200" i="1" dirty="0" smtClean="0"/>
              <a:t>Jēzus teica: Patiesi</a:t>
            </a:r>
            <a:r>
              <a:rPr lang="lv-LV" sz="3200" i="1" dirty="0"/>
              <a:t>, patiesi Es jums saku: ikviens, kas grēku dara, ir grēka vergs. </a:t>
            </a:r>
            <a:r>
              <a:rPr lang="lv-LV" sz="3200" i="1" dirty="0" smtClean="0"/>
              <a:t>(Jņ.8:34)</a:t>
            </a:r>
            <a:endParaRPr lang="lv-LV" sz="3200" i="1" dirty="0"/>
          </a:p>
        </p:txBody>
      </p:sp>
      <p:sp>
        <p:nvSpPr>
          <p:cNvPr id="8" name="Rounded Rectangle 4"/>
          <p:cNvSpPr/>
          <p:nvPr/>
        </p:nvSpPr>
        <p:spPr>
          <a:xfrm>
            <a:off x="755576" y="3717032"/>
            <a:ext cx="3448000" cy="7837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attaisnojums</a:t>
            </a:r>
            <a:endParaRPr lang="lv-LV" sz="4000" dirty="0"/>
          </a:p>
        </p:txBody>
      </p:sp>
      <p:sp>
        <p:nvSpPr>
          <p:cNvPr id="9" name="Rounded Rectangle 4"/>
          <p:cNvSpPr/>
          <p:nvPr/>
        </p:nvSpPr>
        <p:spPr>
          <a:xfrm>
            <a:off x="683568" y="4869160"/>
            <a:ext cx="3672408"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izskaidrojums</a:t>
            </a:r>
            <a:endParaRPr lang="lv-LV" sz="4000" dirty="0"/>
          </a:p>
        </p:txBody>
      </p:sp>
      <p:sp>
        <p:nvSpPr>
          <p:cNvPr id="10" name="Rounded Rectangle 4"/>
          <p:cNvSpPr/>
          <p:nvPr/>
        </p:nvSpPr>
        <p:spPr>
          <a:xfrm>
            <a:off x="827584" y="5877272"/>
            <a:ext cx="3312368"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sevi mānām</a:t>
            </a:r>
            <a:endParaRPr lang="lv-LV" sz="4000" dirty="0"/>
          </a:p>
        </p:txBody>
      </p:sp>
      <p:sp>
        <p:nvSpPr>
          <p:cNvPr id="11" name="Rounded Rectangular Callout 10"/>
          <p:cNvSpPr/>
          <p:nvPr/>
        </p:nvSpPr>
        <p:spPr>
          <a:xfrm>
            <a:off x="539552" y="1844824"/>
            <a:ext cx="2664296" cy="151216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Ja kāds jautā: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fade">
                                      <p:cBhvr>
                                        <p:cTn id="12" dur="2000"/>
                                        <p:tgtEl>
                                          <p:spTgt spid="614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10 Ways to Help Stuck Clients Move Forward"/>
          <p:cNvPicPr>
            <a:picLocks noChangeAspect="1" noChangeArrowheads="1"/>
          </p:cNvPicPr>
          <p:nvPr/>
        </p:nvPicPr>
        <p:blipFill>
          <a:blip r:embed="rId2" cstate="print"/>
          <a:srcRect/>
          <a:stretch>
            <a:fillRect/>
          </a:stretch>
        </p:blipFill>
        <p:spPr bwMode="auto">
          <a:xfrm>
            <a:off x="467544" y="2276872"/>
            <a:ext cx="8072190" cy="4505409"/>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1.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13</a:t>
            </a:fld>
            <a:endParaRPr lang="lv-LV" smtClean="0"/>
          </a:p>
        </p:txBody>
      </p:sp>
      <p:sp>
        <p:nvSpPr>
          <p:cNvPr id="5" name="Rounded Rectangle 4"/>
          <p:cNvSpPr/>
          <p:nvPr/>
        </p:nvSpPr>
        <p:spPr>
          <a:xfrm>
            <a:off x="539552" y="692696"/>
            <a:ext cx="806489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Mēs atzinām, ka esam bezspēcīgi pret grēku (atkarību) un ka mūsu dzīves bija kļuvušas nevadāmas.</a:t>
            </a:r>
            <a:endParaRPr lang="en-US" sz="3600" dirty="0"/>
          </a:p>
        </p:txBody>
      </p:sp>
      <p:sp>
        <p:nvSpPr>
          <p:cNvPr id="14" name="Rounded Rectangle 4"/>
          <p:cNvSpPr/>
          <p:nvPr/>
        </p:nvSpPr>
        <p:spPr>
          <a:xfrm>
            <a:off x="0" y="3284984"/>
            <a:ext cx="3024336"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Atzīt, ka esam zaudējuši paškontroli</a:t>
            </a:r>
            <a:endParaRPr lang="lv-LV" sz="4000" dirty="0"/>
          </a:p>
        </p:txBody>
      </p:sp>
      <p:sp>
        <p:nvSpPr>
          <p:cNvPr id="15" name="Rounded Rectangle 4"/>
          <p:cNvSpPr/>
          <p:nvPr/>
        </p:nvSpPr>
        <p:spPr>
          <a:xfrm>
            <a:off x="5796136" y="3429000"/>
            <a:ext cx="3168352"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Pieņemt, ka nespējam ar visu paši tikt galā</a:t>
            </a:r>
            <a:endParaRPr lang="lv-LV"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fade">
                                      <p:cBhvr>
                                        <p:cTn id="12" dur="2000"/>
                                        <p:tgtEl>
                                          <p:spTgt spid="4198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3888432"/>
            <a:ext cx="8229600" cy="850900"/>
          </a:xfrm>
        </p:spPr>
        <p:txBody>
          <a:bodyPr/>
          <a:lstStyle/>
          <a:p>
            <a:pPr eaLnBrk="1" hangingPunct="1"/>
            <a:r>
              <a:rPr lang="lv-LV" b="1" dirty="0" smtClean="0">
                <a:solidFill>
                  <a:schemeClr val="tx1"/>
                </a:solidFill>
              </a:rPr>
              <a:t>2.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14</a:t>
            </a:fld>
            <a:endParaRPr lang="lv-LV" smtClean="0"/>
          </a:p>
        </p:txBody>
      </p:sp>
      <p:sp>
        <p:nvSpPr>
          <p:cNvPr id="5" name="Rounded Rectangle 4"/>
          <p:cNvSpPr/>
          <p:nvPr/>
        </p:nvSpPr>
        <p:spPr>
          <a:xfrm>
            <a:off x="683568" y="4653136"/>
            <a:ext cx="770485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Sākām </a:t>
            </a:r>
            <a:r>
              <a:rPr lang="lv-LV" sz="4000" b="1" dirty="0" smtClean="0"/>
              <a:t>ticēt</a:t>
            </a:r>
            <a:r>
              <a:rPr lang="lv-LV" sz="4000" dirty="0" smtClean="0"/>
              <a:t>, ka par mums </a:t>
            </a:r>
            <a:r>
              <a:rPr lang="lv-LV" sz="4000" b="1" dirty="0" smtClean="0"/>
              <a:t>augstāks spēks (Dievs) </a:t>
            </a:r>
            <a:r>
              <a:rPr lang="lv-LV" sz="4000" dirty="0" smtClean="0"/>
              <a:t>var atdot mums veselo saprātu.</a:t>
            </a:r>
            <a:endParaRPr lang="en-US" sz="4000" dirty="0"/>
          </a:p>
        </p:txBody>
      </p:sp>
      <p:sp>
        <p:nvSpPr>
          <p:cNvPr id="8" name="Rectangle 2"/>
          <p:cNvSpPr txBox="1">
            <a:spLocks noChangeArrowheads="1"/>
          </p:cNvSpPr>
          <p:nvPr/>
        </p:nvSpPr>
        <p:spPr bwMode="auto">
          <a:xfrm>
            <a:off x="590872"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Kas var man palīdzēt?</a:t>
            </a:r>
          </a:p>
        </p:txBody>
      </p:sp>
      <p:sp>
        <p:nvSpPr>
          <p:cNvPr id="9" name="Rectangle 8"/>
          <p:cNvSpPr/>
          <p:nvPr/>
        </p:nvSpPr>
        <p:spPr>
          <a:xfrm>
            <a:off x="2555776" y="980728"/>
            <a:ext cx="6588224" cy="2431435"/>
          </a:xfrm>
          <a:prstGeom prst="rect">
            <a:avLst/>
          </a:prstGeom>
        </p:spPr>
        <p:txBody>
          <a:bodyPr wrap="square">
            <a:spAutoFit/>
          </a:bodyPr>
          <a:lstStyle/>
          <a:p>
            <a:r>
              <a:rPr lang="lv-LV" sz="4000" baseline="30000" dirty="0" smtClean="0"/>
              <a:t>24 </a:t>
            </a:r>
            <a:r>
              <a:rPr lang="lv-LV" sz="4000" dirty="0" smtClean="0"/>
              <a:t>Pāvils: Es, nožēlojamais cilvēks! Kas mani izraus no šīs nāvei lemtās miesas? </a:t>
            </a:r>
            <a:r>
              <a:rPr lang="lv-LV" sz="3200" dirty="0" smtClean="0"/>
              <a:t>(Rom.7:24)</a:t>
            </a:r>
            <a:endParaRPr lang="lv-LV" sz="4000" dirty="0" smtClean="0"/>
          </a:p>
        </p:txBody>
      </p:sp>
      <p:pic>
        <p:nvPicPr>
          <p:cNvPr id="31746" name="Picture 2" descr="Who was St. Paul? | St Paul's C.E Primary School"/>
          <p:cNvPicPr>
            <a:picLocks noChangeAspect="1" noChangeArrowheads="1"/>
          </p:cNvPicPr>
          <p:nvPr/>
        </p:nvPicPr>
        <p:blipFill>
          <a:blip r:embed="rId2" cstate="print"/>
          <a:srcRect/>
          <a:stretch>
            <a:fillRect/>
          </a:stretch>
        </p:blipFill>
        <p:spPr bwMode="auto">
          <a:xfrm>
            <a:off x="251520" y="980728"/>
            <a:ext cx="2252475" cy="230425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No photo description available."/>
          <p:cNvPicPr>
            <a:picLocks noChangeAspect="1" noChangeArrowheads="1"/>
          </p:cNvPicPr>
          <p:nvPr/>
        </p:nvPicPr>
        <p:blipFill>
          <a:blip r:embed="rId2" cstate="print"/>
          <a:srcRect/>
          <a:stretch>
            <a:fillRect/>
          </a:stretch>
        </p:blipFill>
        <p:spPr bwMode="auto">
          <a:xfrm>
            <a:off x="0" y="764704"/>
            <a:ext cx="9144001" cy="6093296"/>
          </a:xfrm>
          <a:prstGeom prst="rect">
            <a:avLst/>
          </a:prstGeom>
          <a:noFill/>
        </p:spPr>
      </p:pic>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sp>
        <p:nvSpPr>
          <p:cNvPr id="5" name="Rounded Rectangle 4"/>
          <p:cNvSpPr/>
          <p:nvPr/>
        </p:nvSpPr>
        <p:spPr>
          <a:xfrm>
            <a:off x="971600" y="4293096"/>
            <a:ext cx="2808312"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Aplams priekšstats par Dievu </a:t>
            </a:r>
            <a:endParaRPr lang="en-US" sz="4000" dirty="0"/>
          </a:p>
        </p:txBody>
      </p:sp>
      <p:sp>
        <p:nvSpPr>
          <p:cNvPr id="8" name="Rectangle 2"/>
          <p:cNvSpPr txBox="1">
            <a:spLocks noChangeArrowheads="1"/>
          </p:cNvSpPr>
          <p:nvPr/>
        </p:nvSpPr>
        <p:spPr bwMode="auto">
          <a:xfrm>
            <a:off x="590872"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Kas traucē cilvēkiem</a:t>
            </a:r>
            <a:r>
              <a:rPr kumimoji="0" lang="lv-LV" sz="4400" b="1" i="0" u="none" strike="noStrike" kern="0" cap="none" spc="0" normalizeH="0" noProof="0" dirty="0" smtClean="0">
                <a:ln>
                  <a:noFill/>
                </a:ln>
                <a:solidFill>
                  <a:schemeClr val="tx1"/>
                </a:solidFill>
                <a:effectLst/>
                <a:uLnTx/>
                <a:uFillTx/>
                <a:latin typeface="+mj-lt"/>
                <a:ea typeface="+mj-ea"/>
                <a:cs typeface="+mj-cs"/>
              </a:rPr>
              <a:t> ticēt</a:t>
            </a:r>
            <a:r>
              <a:rPr kumimoji="0" lang="lv-LV" sz="4400" b="1" i="0" u="none" strike="noStrike" kern="0" cap="none" spc="0" normalizeH="0" baseline="0" noProof="0" dirty="0" smtClean="0">
                <a:ln>
                  <a:noFill/>
                </a:ln>
                <a:solidFill>
                  <a:schemeClr val="tx1"/>
                </a:solidFill>
                <a:effectLst/>
                <a:uLnTx/>
                <a:uFillTx/>
                <a:latin typeface="+mj-lt"/>
                <a:ea typeface="+mj-ea"/>
                <a:cs typeface="+mj-cs"/>
              </a:rPr>
              <a:t>?</a:t>
            </a:r>
          </a:p>
        </p:txBody>
      </p:sp>
      <p:pic>
        <p:nvPicPr>
          <p:cNvPr id="10" name="Picture 9" descr="cancel.png"/>
          <p:cNvPicPr>
            <a:picLocks noChangeAspect="1"/>
          </p:cNvPicPr>
          <p:nvPr/>
        </p:nvPicPr>
        <p:blipFill>
          <a:blip r:embed="rId3" cstate="print"/>
          <a:stretch>
            <a:fillRect/>
          </a:stretch>
        </p:blipFill>
        <p:spPr>
          <a:xfrm>
            <a:off x="395536" y="4221088"/>
            <a:ext cx="827584" cy="827584"/>
          </a:xfrm>
          <a:prstGeom prst="rect">
            <a:avLst/>
          </a:prstGeom>
        </p:spPr>
      </p:pic>
      <p:sp>
        <p:nvSpPr>
          <p:cNvPr id="12" name="Rounded Rectangle 11"/>
          <p:cNvSpPr/>
          <p:nvPr/>
        </p:nvSpPr>
        <p:spPr>
          <a:xfrm>
            <a:off x="5940152" y="4365104"/>
            <a:ext cx="2736304"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Stereotipi par Dievu</a:t>
            </a:r>
            <a:endParaRPr lang="en-US" sz="4000" dirty="0"/>
          </a:p>
        </p:txBody>
      </p:sp>
      <p:pic>
        <p:nvPicPr>
          <p:cNvPr id="13" name="Picture 12" descr="cancel.png"/>
          <p:cNvPicPr>
            <a:picLocks noChangeAspect="1"/>
          </p:cNvPicPr>
          <p:nvPr/>
        </p:nvPicPr>
        <p:blipFill>
          <a:blip r:embed="rId3" cstate="print"/>
          <a:stretch>
            <a:fillRect/>
          </a:stretch>
        </p:blipFill>
        <p:spPr>
          <a:xfrm>
            <a:off x="5364088" y="4293096"/>
            <a:ext cx="827584" cy="8275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fade">
                                      <p:cBhvr>
                                        <p:cTn id="12" dur="2000"/>
                                        <p:tgtEl>
                                          <p:spTgt spid="3379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Bedre (2021) | Filmas.lv | LMDb"/>
          <p:cNvPicPr>
            <a:picLocks noChangeAspect="1" noChangeArrowheads="1"/>
          </p:cNvPicPr>
          <p:nvPr/>
        </p:nvPicPr>
        <p:blipFill>
          <a:blip r:embed="rId2" cstate="print"/>
          <a:srcRect t="16686" b="17740"/>
          <a:stretch>
            <a:fillRect/>
          </a:stretch>
        </p:blipFill>
        <p:spPr bwMode="auto">
          <a:xfrm>
            <a:off x="-49108" y="2564904"/>
            <a:ext cx="9193108" cy="4383950"/>
          </a:xfrm>
          <a:prstGeom prst="rect">
            <a:avLst/>
          </a:prstGeom>
          <a:noFill/>
        </p:spPr>
      </p:pic>
      <p:sp>
        <p:nvSpPr>
          <p:cNvPr id="10243" name="Rectangle 2"/>
          <p:cNvSpPr>
            <a:spLocks noGrp="1" noChangeArrowheads="1"/>
          </p:cNvSpPr>
          <p:nvPr>
            <p:ph type="title" idx="4294967295"/>
          </p:nvPr>
        </p:nvSpPr>
        <p:spPr>
          <a:xfrm>
            <a:off x="0" y="201836"/>
            <a:ext cx="9144000" cy="850900"/>
          </a:xfrm>
        </p:spPr>
        <p:txBody>
          <a:bodyPr/>
          <a:lstStyle/>
          <a:p>
            <a:pPr eaLnBrk="1" hangingPunct="1"/>
            <a:r>
              <a:rPr lang="lv-LV" sz="4800" b="1" dirty="0" smtClean="0">
                <a:solidFill>
                  <a:schemeClr val="tx1"/>
                </a:solidFill>
              </a:rPr>
              <a:t>Aplama ticība noveda bedrē</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16</a:t>
            </a:fld>
            <a:endParaRPr lang="lv-LV" smtClean="0"/>
          </a:p>
        </p:txBody>
      </p:sp>
      <p:sp>
        <p:nvSpPr>
          <p:cNvPr id="7" name="Rounded Rectangle 4"/>
          <p:cNvSpPr/>
          <p:nvPr/>
        </p:nvSpPr>
        <p:spPr>
          <a:xfrm>
            <a:off x="251520" y="1412776"/>
            <a:ext cx="3240360" cy="192255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Jāmaina priekšstats par Dievu</a:t>
            </a:r>
            <a:endParaRPr lang="lv-LV" sz="4000" dirty="0"/>
          </a:p>
        </p:txBody>
      </p:sp>
      <p:sp>
        <p:nvSpPr>
          <p:cNvPr id="8" name="Rounded Rectangle 4"/>
          <p:cNvSpPr/>
          <p:nvPr/>
        </p:nvSpPr>
        <p:spPr>
          <a:xfrm>
            <a:off x="5004048" y="1628800"/>
            <a:ext cx="3600400" cy="12241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Jātiek vaļā no stereotipiem</a:t>
            </a:r>
            <a:endParaRPr lang="lv-LV" sz="4000" dirty="0"/>
          </a:p>
        </p:txBody>
      </p:sp>
      <p:sp>
        <p:nvSpPr>
          <p:cNvPr id="2" name="Labā bultiņa 1"/>
          <p:cNvSpPr/>
          <p:nvPr/>
        </p:nvSpPr>
        <p:spPr>
          <a:xfrm rot="7753511">
            <a:off x="3013583" y="1073035"/>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Labā bultiņa 9"/>
          <p:cNvSpPr/>
          <p:nvPr/>
        </p:nvSpPr>
        <p:spPr>
          <a:xfrm rot="4019321">
            <a:off x="5300160" y="885084"/>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par>
                          <p:cTn id="13" fill="hold">
                            <p:stCondLst>
                              <p:cond delay="2500"/>
                            </p:stCondLst>
                            <p:childTnLst>
                              <p:par>
                                <p:cTn id="14" presetID="1"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4500"/>
                            </p:stCondLst>
                            <p:childTnLst>
                              <p:par>
                                <p:cTn id="21" presetID="1"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P spid="2"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148064" y="2708920"/>
            <a:ext cx="3456384"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Ka Dievs var palīdzēt tieši man</a:t>
            </a:r>
            <a:endParaRPr lang="en-US" sz="40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17</a:t>
            </a:fld>
            <a:endParaRPr lang="lv-LV" smtClean="0"/>
          </a:p>
        </p:txBody>
      </p:sp>
      <p:sp>
        <p:nvSpPr>
          <p:cNvPr id="5" name="Rounded Rectangle 4"/>
          <p:cNvSpPr/>
          <p:nvPr/>
        </p:nvSpPr>
        <p:spPr>
          <a:xfrm>
            <a:off x="827584" y="908720"/>
            <a:ext cx="2736304"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Ka Dievs pastāv</a:t>
            </a:r>
            <a:endParaRPr lang="en-US" sz="4000" dirty="0"/>
          </a:p>
        </p:txBody>
      </p:sp>
      <p:sp>
        <p:nvSpPr>
          <p:cNvPr id="8" name="Rectangle 2"/>
          <p:cNvSpPr txBox="1">
            <a:spLocks noChangeArrowheads="1"/>
          </p:cNvSpPr>
          <p:nvPr/>
        </p:nvSpPr>
        <p:spPr bwMode="auto">
          <a:xfrm>
            <a:off x="590872"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Kāda ticība ir domāta 2.solī?</a:t>
            </a:r>
          </a:p>
        </p:txBody>
      </p:sp>
      <p:pic>
        <p:nvPicPr>
          <p:cNvPr id="10" name="Picture 9" descr="cancel.png"/>
          <p:cNvPicPr>
            <a:picLocks noChangeAspect="1"/>
          </p:cNvPicPr>
          <p:nvPr/>
        </p:nvPicPr>
        <p:blipFill>
          <a:blip r:embed="rId2" cstate="print"/>
          <a:stretch>
            <a:fillRect/>
          </a:stretch>
        </p:blipFill>
        <p:spPr>
          <a:xfrm>
            <a:off x="251520" y="836712"/>
            <a:ext cx="827584" cy="827584"/>
          </a:xfrm>
          <a:prstGeom prst="rect">
            <a:avLst/>
          </a:prstGeom>
        </p:spPr>
      </p:pic>
      <p:pic>
        <p:nvPicPr>
          <p:cNvPr id="11" name="Picture 10" descr="yes.png"/>
          <p:cNvPicPr>
            <a:picLocks noChangeAspect="1"/>
          </p:cNvPicPr>
          <p:nvPr/>
        </p:nvPicPr>
        <p:blipFill>
          <a:blip r:embed="rId3" cstate="print"/>
          <a:stretch>
            <a:fillRect/>
          </a:stretch>
        </p:blipFill>
        <p:spPr>
          <a:xfrm>
            <a:off x="4427984" y="2564904"/>
            <a:ext cx="926572" cy="926572"/>
          </a:xfrm>
          <a:prstGeom prst="rect">
            <a:avLst/>
          </a:prstGeom>
        </p:spPr>
      </p:pic>
      <p:sp>
        <p:nvSpPr>
          <p:cNvPr id="12" name="Rounded Rectangle 11"/>
          <p:cNvSpPr/>
          <p:nvPr/>
        </p:nvSpPr>
        <p:spPr>
          <a:xfrm>
            <a:off x="827584" y="2708920"/>
            <a:ext cx="2736304"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Dievs ir bargs</a:t>
            </a:r>
            <a:endParaRPr lang="en-US" sz="4000" dirty="0"/>
          </a:p>
        </p:txBody>
      </p:sp>
      <p:pic>
        <p:nvPicPr>
          <p:cNvPr id="13" name="Picture 12" descr="cancel.png"/>
          <p:cNvPicPr>
            <a:picLocks noChangeAspect="1"/>
          </p:cNvPicPr>
          <p:nvPr/>
        </p:nvPicPr>
        <p:blipFill>
          <a:blip r:embed="rId2" cstate="print"/>
          <a:stretch>
            <a:fillRect/>
          </a:stretch>
        </p:blipFill>
        <p:spPr>
          <a:xfrm>
            <a:off x="251520" y="2636912"/>
            <a:ext cx="827584" cy="827584"/>
          </a:xfrm>
          <a:prstGeom prst="rect">
            <a:avLst/>
          </a:prstGeom>
        </p:spPr>
      </p:pic>
      <p:sp>
        <p:nvSpPr>
          <p:cNvPr id="15" name="Rounded Rectangle 14"/>
          <p:cNvSpPr/>
          <p:nvPr/>
        </p:nvSpPr>
        <p:spPr>
          <a:xfrm>
            <a:off x="5076056" y="980728"/>
            <a:ext cx="360040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Uzticēšanās,</a:t>
            </a:r>
          </a:p>
          <a:p>
            <a:pPr algn="ctr"/>
            <a:r>
              <a:rPr lang="lv-LV" sz="4000" dirty="0" smtClean="0"/>
              <a:t>Paļaušanās</a:t>
            </a:r>
            <a:endParaRPr lang="en-US" sz="4000" dirty="0"/>
          </a:p>
        </p:txBody>
      </p:sp>
      <p:pic>
        <p:nvPicPr>
          <p:cNvPr id="16" name="Picture 15" descr="yes.png"/>
          <p:cNvPicPr>
            <a:picLocks noChangeAspect="1"/>
          </p:cNvPicPr>
          <p:nvPr/>
        </p:nvPicPr>
        <p:blipFill>
          <a:blip r:embed="rId3" cstate="print"/>
          <a:stretch>
            <a:fillRect/>
          </a:stretch>
        </p:blipFill>
        <p:spPr>
          <a:xfrm>
            <a:off x="4427984" y="836712"/>
            <a:ext cx="926572" cy="926572"/>
          </a:xfrm>
          <a:prstGeom prst="rect">
            <a:avLst/>
          </a:prstGeom>
        </p:spPr>
      </p:pic>
      <p:pic>
        <p:nvPicPr>
          <p:cNvPr id="17" name="Picture 2" descr="TICĪBA | MAZSALACAS BAPTISTU DRAUDZE"/>
          <p:cNvPicPr>
            <a:picLocks noChangeAspect="1" noChangeArrowheads="1"/>
          </p:cNvPicPr>
          <p:nvPr/>
        </p:nvPicPr>
        <p:blipFill>
          <a:blip r:embed="rId4" cstate="print"/>
          <a:srcRect/>
          <a:stretch>
            <a:fillRect/>
          </a:stretch>
        </p:blipFill>
        <p:spPr bwMode="auto">
          <a:xfrm>
            <a:off x="3995936" y="4447409"/>
            <a:ext cx="5328592" cy="2411477"/>
          </a:xfrm>
          <a:prstGeom prst="rect">
            <a:avLst/>
          </a:prstGeom>
          <a:ln>
            <a:noFill/>
          </a:ln>
          <a:effectLst>
            <a:softEdge rad="112500"/>
          </a:effectLst>
        </p:spPr>
      </p:pic>
      <p:sp>
        <p:nvSpPr>
          <p:cNvPr id="18" name="Rounded Rectangle 17"/>
          <p:cNvSpPr/>
          <p:nvPr/>
        </p:nvSpPr>
        <p:spPr>
          <a:xfrm>
            <a:off x="899592" y="4797152"/>
            <a:ext cx="2736304"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Ka Dievs palīdz</a:t>
            </a:r>
            <a:endParaRPr lang="en-US" sz="4000" dirty="0"/>
          </a:p>
        </p:txBody>
      </p:sp>
      <p:pic>
        <p:nvPicPr>
          <p:cNvPr id="19" name="Picture 18" descr="cancel.png"/>
          <p:cNvPicPr>
            <a:picLocks noChangeAspect="1"/>
          </p:cNvPicPr>
          <p:nvPr/>
        </p:nvPicPr>
        <p:blipFill>
          <a:blip r:embed="rId2" cstate="print"/>
          <a:stretch>
            <a:fillRect/>
          </a:stretch>
        </p:blipFill>
        <p:spPr>
          <a:xfrm>
            <a:off x="323528" y="4725144"/>
            <a:ext cx="827584" cy="8275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2000"/>
                                        <p:tgtEl>
                                          <p:spTgt spid="13"/>
                                        </p:tgtEl>
                                      </p:cBhvr>
                                    </p:animEffec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2000"/>
                                        <p:tgtEl>
                                          <p:spTgt spid="18"/>
                                        </p:tgtEl>
                                      </p:cBhvr>
                                    </p:animEffect>
                                  </p:childTnLst>
                                </p:cTn>
                              </p:par>
                              <p:par>
                                <p:cTn id="31" presetID="10"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2000"/>
                                        <p:tgtEl>
                                          <p:spTgt spid="19"/>
                                        </p:tgtEl>
                                      </p:cBhvr>
                                    </p:animEffect>
                                  </p:childTnLst>
                                </p:cTn>
                              </p:par>
                            </p:childTnLst>
                          </p:cTn>
                        </p:par>
                        <p:par>
                          <p:cTn id="34" fill="hold">
                            <p:stCondLst>
                              <p:cond delay="85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0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000"/>
                                        <p:tgtEl>
                                          <p:spTgt spid="16"/>
                                        </p:tgtEl>
                                      </p:cBhvr>
                                    </p:animEffect>
                                  </p:childTnLst>
                                </p:cTn>
                              </p:par>
                            </p:childTnLst>
                          </p:cTn>
                        </p:par>
                        <p:par>
                          <p:cTn id="41" fill="hold">
                            <p:stCondLst>
                              <p:cond delay="105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par>
                                <p:cTn id="45" presetID="10"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8" grpId="0"/>
      <p:bldP spid="12" grpId="0" animBg="1"/>
      <p:bldP spid="15"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27384"/>
            <a:ext cx="9144000" cy="850900"/>
          </a:xfrm>
        </p:spPr>
        <p:txBody>
          <a:bodyPr/>
          <a:lstStyle/>
          <a:p>
            <a:pPr eaLnBrk="1" hangingPunct="1"/>
            <a:r>
              <a:rPr lang="lv-LV" sz="4800" b="1" dirty="0" smtClean="0">
                <a:solidFill>
                  <a:schemeClr val="tx1"/>
                </a:solidFill>
              </a:rPr>
              <a:t>Ticēt ir</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18</a:t>
            </a:fld>
            <a:endParaRPr lang="lv-LV" smtClean="0"/>
          </a:p>
        </p:txBody>
      </p:sp>
      <p:sp>
        <p:nvSpPr>
          <p:cNvPr id="8" name="Rounded Rectangle 4"/>
          <p:cNvSpPr/>
          <p:nvPr/>
        </p:nvSpPr>
        <p:spPr>
          <a:xfrm>
            <a:off x="683568" y="764704"/>
            <a:ext cx="7920880" cy="165618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dirty="0" smtClean="0"/>
              <a:t>uzticēt savu bezspēcību kam augstākam</a:t>
            </a:r>
            <a:endParaRPr lang="lv-LV" sz="5400" dirty="0"/>
          </a:p>
        </p:txBody>
      </p:sp>
      <p:pic>
        <p:nvPicPr>
          <p:cNvPr id="9" name="Picture 2" descr="TICĪBA | MAZSALACAS BAPTISTU DRAUDZE"/>
          <p:cNvPicPr>
            <a:picLocks noChangeAspect="1" noChangeArrowheads="1"/>
          </p:cNvPicPr>
          <p:nvPr/>
        </p:nvPicPr>
        <p:blipFill>
          <a:blip r:embed="rId2" cstate="print"/>
          <a:srcRect/>
          <a:stretch>
            <a:fillRect/>
          </a:stretch>
        </p:blipFill>
        <p:spPr bwMode="auto">
          <a:xfrm>
            <a:off x="1979712" y="2636912"/>
            <a:ext cx="7344816" cy="3323928"/>
          </a:xfrm>
          <a:prstGeom prst="rect">
            <a:avLst/>
          </a:prstGeom>
          <a:ln>
            <a:noFill/>
          </a:ln>
          <a:effectLst>
            <a:softEdge rad="112500"/>
          </a:effectLst>
        </p:spPr>
      </p:pic>
      <p:sp>
        <p:nvSpPr>
          <p:cNvPr id="11" name="Rectangle 10"/>
          <p:cNvSpPr/>
          <p:nvPr/>
        </p:nvSpPr>
        <p:spPr>
          <a:xfrm>
            <a:off x="179512" y="5877272"/>
            <a:ext cx="8712968" cy="954107"/>
          </a:xfrm>
          <a:prstGeom prst="rect">
            <a:avLst/>
          </a:prstGeom>
        </p:spPr>
        <p:txBody>
          <a:bodyPr wrap="square">
            <a:spAutoFit/>
          </a:bodyPr>
          <a:lstStyle/>
          <a:p>
            <a:pPr algn="ctr"/>
            <a:r>
              <a:rPr lang="lv-LV" sz="2800" baseline="30000" dirty="0" smtClean="0"/>
              <a:t>1</a:t>
            </a:r>
            <a:r>
              <a:rPr lang="lv-LV" sz="2800" dirty="0" smtClean="0"/>
              <a:t> Jo ticība ir stipra paļaušanās uz to, kas cerams, pārliecība par neredzamām lietām. (Ebr.11:1)</a:t>
            </a:r>
            <a:endParaRPr lang="lv-LV" sz="28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27384"/>
            <a:ext cx="8894763" cy="765298"/>
          </a:xfrm>
        </p:spPr>
        <p:txBody>
          <a:bodyPr/>
          <a:lstStyle/>
          <a:p>
            <a:pPr eaLnBrk="1" hangingPunct="1"/>
            <a:r>
              <a:rPr lang="lv-LV" sz="3600" b="1" dirty="0" smtClean="0"/>
              <a:t>2.Kor.1:9-10 Paļaušanās uz Dievu</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19</a:t>
            </a:fld>
            <a:endParaRPr lang="lv-LV" smtClean="0"/>
          </a:p>
        </p:txBody>
      </p:sp>
      <p:sp>
        <p:nvSpPr>
          <p:cNvPr id="7" name="Rectangle 6"/>
          <p:cNvSpPr/>
          <p:nvPr/>
        </p:nvSpPr>
        <p:spPr>
          <a:xfrm>
            <a:off x="251520" y="620688"/>
            <a:ext cx="8892480" cy="2246769"/>
          </a:xfrm>
          <a:prstGeom prst="rect">
            <a:avLst/>
          </a:prstGeom>
        </p:spPr>
        <p:txBody>
          <a:bodyPr wrap="square">
            <a:spAutoFit/>
          </a:bodyPr>
          <a:lstStyle/>
          <a:p>
            <a:r>
              <a:rPr lang="lv-LV" sz="2800" baseline="30000" dirty="0" smtClean="0"/>
              <a:t>9</a:t>
            </a:r>
            <a:r>
              <a:rPr lang="lv-LV" sz="2800" dirty="0" smtClean="0"/>
              <a:t> Pēc mūsu pašu domām, bijām jau </a:t>
            </a:r>
            <a:r>
              <a:rPr lang="lv-LV" sz="2800" b="1" dirty="0" smtClean="0"/>
              <a:t>nāvei lemti</a:t>
            </a:r>
            <a:r>
              <a:rPr lang="lv-LV" sz="2800" dirty="0" smtClean="0"/>
              <a:t>, tā ka vairs </a:t>
            </a:r>
            <a:r>
              <a:rPr lang="lv-LV" sz="2800" b="1" dirty="0" smtClean="0"/>
              <a:t>nepaļāvāmies paši uz sevi</a:t>
            </a:r>
            <a:r>
              <a:rPr lang="lv-LV" sz="2800" dirty="0" smtClean="0"/>
              <a:t>, bet </a:t>
            </a:r>
            <a:r>
              <a:rPr lang="lv-LV" sz="2800" b="1" dirty="0" smtClean="0"/>
              <a:t>uz Dievu</a:t>
            </a:r>
            <a:r>
              <a:rPr lang="lv-LV" sz="2800" dirty="0" smtClean="0"/>
              <a:t>, kas uzmodina mirušos. </a:t>
            </a:r>
            <a:r>
              <a:rPr lang="lv-LV" sz="2800" baseline="30000" dirty="0" smtClean="0"/>
              <a:t>10</a:t>
            </a:r>
            <a:r>
              <a:rPr lang="lv-LV" sz="2800" dirty="0" smtClean="0"/>
              <a:t> No tādām </a:t>
            </a:r>
            <a:r>
              <a:rPr lang="lv-LV" sz="2800" b="1" dirty="0" smtClean="0"/>
              <a:t>nāves briesmām Viņš mūs ir izglābis</a:t>
            </a:r>
            <a:r>
              <a:rPr lang="lv-LV" sz="2800" dirty="0" smtClean="0"/>
              <a:t> un arī </a:t>
            </a:r>
            <a:r>
              <a:rPr lang="lv-LV" sz="2800" b="1" dirty="0" smtClean="0"/>
              <a:t>turpmāk izglābs</a:t>
            </a:r>
            <a:r>
              <a:rPr lang="lv-LV" sz="2800" dirty="0" smtClean="0"/>
              <a:t>. Uz Viņu mēs </a:t>
            </a:r>
            <a:r>
              <a:rPr lang="lv-LV" sz="2800" b="1" dirty="0" smtClean="0"/>
              <a:t>liekam savu cerību</a:t>
            </a:r>
            <a:r>
              <a:rPr lang="lv-LV" sz="2800" dirty="0" smtClean="0"/>
              <a:t>, ka Viņš mūs joprojām glābs.</a:t>
            </a:r>
          </a:p>
        </p:txBody>
      </p:sp>
      <p:pic>
        <p:nvPicPr>
          <p:cNvPr id="1027" name="Picture 3"/>
          <p:cNvPicPr>
            <a:picLocks noChangeAspect="1" noChangeArrowheads="1"/>
          </p:cNvPicPr>
          <p:nvPr/>
        </p:nvPicPr>
        <p:blipFill>
          <a:blip r:embed="rId2" cstate="print"/>
          <a:srcRect/>
          <a:stretch>
            <a:fillRect/>
          </a:stretch>
        </p:blipFill>
        <p:spPr bwMode="auto">
          <a:xfrm>
            <a:off x="508917" y="2924944"/>
            <a:ext cx="8128086" cy="393305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2.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a:t>
            </a:fld>
            <a:endParaRPr lang="lv-LV" smtClean="0"/>
          </a:p>
        </p:txBody>
      </p:sp>
      <p:sp>
        <p:nvSpPr>
          <p:cNvPr id="5" name="Rounded Rectangle 4"/>
          <p:cNvSpPr/>
          <p:nvPr/>
        </p:nvSpPr>
        <p:spPr>
          <a:xfrm>
            <a:off x="683568" y="764704"/>
            <a:ext cx="770485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Sākām ticēt, ka par mums stiprāks Spēks (Dievs) var atdot mums veselo saprātu.</a:t>
            </a:r>
            <a:endParaRPr lang="en-US" sz="4000" dirty="0"/>
          </a:p>
        </p:txBody>
      </p:sp>
      <p:pic>
        <p:nvPicPr>
          <p:cNvPr id="5122" name="Picture 2" descr="TICĪBA | MAZSALACAS BAPTISTU DRAUDZE"/>
          <p:cNvPicPr>
            <a:picLocks noChangeAspect="1" noChangeArrowheads="1"/>
          </p:cNvPicPr>
          <p:nvPr/>
        </p:nvPicPr>
        <p:blipFill>
          <a:blip r:embed="rId2" cstate="print"/>
          <a:srcRect/>
          <a:stretch>
            <a:fillRect/>
          </a:stretch>
        </p:blipFill>
        <p:spPr bwMode="auto">
          <a:xfrm>
            <a:off x="1547664" y="2589387"/>
            <a:ext cx="7776864" cy="4269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Why You Should Be Involved in Your Kids' Education Even if They Are Only 3  Years Old - Table View Pre-Primary"/>
          <p:cNvPicPr>
            <a:picLocks noChangeAspect="1" noChangeArrowheads="1"/>
          </p:cNvPicPr>
          <p:nvPr/>
        </p:nvPicPr>
        <p:blipFill>
          <a:blip r:embed="rId2" cstate="print"/>
          <a:srcRect/>
          <a:stretch>
            <a:fillRect/>
          </a:stretch>
        </p:blipFill>
        <p:spPr bwMode="auto">
          <a:xfrm>
            <a:off x="0" y="758952"/>
            <a:ext cx="9144000" cy="6099048"/>
          </a:xfrm>
          <a:prstGeom prst="rect">
            <a:avLst/>
          </a:prstGeom>
          <a:noFill/>
        </p:spPr>
      </p:pic>
      <p:sp>
        <p:nvSpPr>
          <p:cNvPr id="10243" name="Rectangle 2"/>
          <p:cNvSpPr>
            <a:spLocks noGrp="1" noChangeArrowheads="1"/>
          </p:cNvSpPr>
          <p:nvPr>
            <p:ph type="title" idx="4294967295"/>
          </p:nvPr>
        </p:nvSpPr>
        <p:spPr>
          <a:xfrm>
            <a:off x="468313" y="-27384"/>
            <a:ext cx="8229600" cy="836712"/>
          </a:xfrm>
        </p:spPr>
        <p:txBody>
          <a:bodyPr/>
          <a:lstStyle/>
          <a:p>
            <a:pPr eaLnBrk="1" hangingPunct="1"/>
            <a:r>
              <a:rPr lang="lv-LV" b="1" dirty="0" smtClean="0">
                <a:solidFill>
                  <a:schemeClr val="tx1"/>
                </a:solidFill>
              </a:rPr>
              <a:t>Laba ticības pieredze</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20</a:t>
            </a:fld>
            <a:endParaRPr lang="lv-LV" smtClean="0"/>
          </a:p>
        </p:txBody>
      </p:sp>
      <p:sp>
        <p:nvSpPr>
          <p:cNvPr id="6" name="Rounded Rectangle 5"/>
          <p:cNvSpPr/>
          <p:nvPr/>
        </p:nvSpPr>
        <p:spPr>
          <a:xfrm>
            <a:off x="251521" y="908720"/>
            <a:ext cx="4032447"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Ja netikšu galā</a:t>
            </a:r>
            <a:endParaRPr lang="en-US" sz="4000" dirty="0"/>
          </a:p>
        </p:txBody>
      </p:sp>
      <p:sp>
        <p:nvSpPr>
          <p:cNvPr id="8" name="Rounded Rectangle 7"/>
          <p:cNvSpPr/>
          <p:nvPr/>
        </p:nvSpPr>
        <p:spPr>
          <a:xfrm>
            <a:off x="4860032" y="5517232"/>
            <a:ext cx="4032447"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Vecāki palīdzēs</a:t>
            </a:r>
            <a:endParaRPr lang="en-US" sz="4000" dirty="0"/>
          </a:p>
        </p:txBody>
      </p:sp>
    </p:spTree>
    <p:extLst>
      <p:ext uri="{BB962C8B-B14F-4D97-AF65-F5344CB8AC3E}">
        <p14:creationId xmlns="" xmlns:p14="http://schemas.microsoft.com/office/powerpoint/2010/main" val="185115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2530"/>
                                        </p:tgtEl>
                                        <p:attrNameLst>
                                          <p:attrName>style.visibility</p:attrName>
                                        </p:attrNameLst>
                                      </p:cBhvr>
                                      <p:to>
                                        <p:strVal val="visible"/>
                                      </p:to>
                                    </p:set>
                                    <p:animEffect transition="in" filter="fade">
                                      <p:cBhvr>
                                        <p:cTn id="12" dur="2000"/>
                                        <p:tgtEl>
                                          <p:spTgt spid="2253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Autobuss — Vikipēdija"/>
          <p:cNvPicPr>
            <a:picLocks noChangeAspect="1" noChangeArrowheads="1"/>
          </p:cNvPicPr>
          <p:nvPr/>
        </p:nvPicPr>
        <p:blipFill>
          <a:blip r:embed="rId2" cstate="print"/>
          <a:srcRect/>
          <a:stretch>
            <a:fillRect/>
          </a:stretch>
        </p:blipFill>
        <p:spPr bwMode="auto">
          <a:xfrm>
            <a:off x="1403648" y="1484784"/>
            <a:ext cx="7164288" cy="5373216"/>
          </a:xfrm>
          <a:prstGeom prst="rect">
            <a:avLst/>
          </a:prstGeom>
          <a:noFill/>
        </p:spPr>
      </p:pic>
      <p:sp>
        <p:nvSpPr>
          <p:cNvPr id="10243" name="Rectangle 2"/>
          <p:cNvSpPr>
            <a:spLocks noGrp="1" noChangeArrowheads="1"/>
          </p:cNvSpPr>
          <p:nvPr>
            <p:ph type="title" idx="4294967295"/>
          </p:nvPr>
        </p:nvSpPr>
        <p:spPr>
          <a:xfrm>
            <a:off x="0" y="201836"/>
            <a:ext cx="9144000" cy="850900"/>
          </a:xfrm>
        </p:spPr>
        <p:txBody>
          <a:bodyPr/>
          <a:lstStyle/>
          <a:p>
            <a:pPr eaLnBrk="1" hangingPunct="1"/>
            <a:r>
              <a:rPr lang="lv-LV" sz="4800" b="1" dirty="0" smtClean="0">
                <a:solidFill>
                  <a:schemeClr val="tx1"/>
                </a:solidFill>
              </a:rPr>
              <a:t>Laba ticības pieredze</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21</a:t>
            </a:fld>
            <a:endParaRPr lang="lv-LV" smtClean="0"/>
          </a:p>
        </p:txBody>
      </p:sp>
      <p:sp>
        <p:nvSpPr>
          <p:cNvPr id="7" name="Rounded Rectangle 4"/>
          <p:cNvSpPr/>
          <p:nvPr/>
        </p:nvSpPr>
        <p:spPr>
          <a:xfrm>
            <a:off x="251520" y="1124744"/>
            <a:ext cx="324036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Kāpju iekšā autobusā</a:t>
            </a:r>
            <a:endParaRPr lang="lv-LV" sz="4000" dirty="0"/>
          </a:p>
        </p:txBody>
      </p:sp>
      <p:sp>
        <p:nvSpPr>
          <p:cNvPr id="8" name="Rounded Rectangle 4"/>
          <p:cNvSpPr/>
          <p:nvPr/>
        </p:nvSpPr>
        <p:spPr>
          <a:xfrm>
            <a:off x="3851920" y="1196752"/>
            <a:ext cx="4608512"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Jo ticu, ka šoferis aizvedīs galā</a:t>
            </a:r>
            <a:endParaRPr lang="lv-LV" sz="4000" dirty="0"/>
          </a:p>
        </p:txBody>
      </p:sp>
      <p:sp>
        <p:nvSpPr>
          <p:cNvPr id="11" name="Rounded Rectangle 4"/>
          <p:cNvSpPr/>
          <p:nvPr/>
        </p:nvSpPr>
        <p:spPr>
          <a:xfrm>
            <a:off x="2195736" y="5561856"/>
            <a:ext cx="518457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Jo neticu, tad nemaz nekāptu iekšā</a:t>
            </a:r>
            <a:endParaRPr lang="lv-LV" sz="40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7890"/>
                                        </p:tgtEl>
                                        <p:attrNameLst>
                                          <p:attrName>style.visibility</p:attrName>
                                        </p:attrNameLst>
                                      </p:cBhvr>
                                      <p:to>
                                        <p:strVal val="visible"/>
                                      </p:to>
                                    </p:set>
                                    <p:animEffect transition="in" filter="fade">
                                      <p:cBhvr>
                                        <p:cTn id="12" dur="2000"/>
                                        <p:tgtEl>
                                          <p:spTgt spid="3789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Kādēļ aiz lidmašīnām veidojas baltas svītras? | Civilās aviācijas aģentūra"/>
          <p:cNvPicPr>
            <a:picLocks noChangeAspect="1" noChangeArrowheads="1"/>
          </p:cNvPicPr>
          <p:nvPr/>
        </p:nvPicPr>
        <p:blipFill>
          <a:blip r:embed="rId2" cstate="print"/>
          <a:srcRect/>
          <a:stretch>
            <a:fillRect/>
          </a:stretch>
        </p:blipFill>
        <p:spPr bwMode="auto">
          <a:xfrm>
            <a:off x="683568" y="1988840"/>
            <a:ext cx="8129298" cy="4653136"/>
          </a:xfrm>
          <a:prstGeom prst="rect">
            <a:avLst/>
          </a:prstGeom>
          <a:noFill/>
        </p:spPr>
      </p:pic>
      <p:sp>
        <p:nvSpPr>
          <p:cNvPr id="10243" name="Rectangle 2"/>
          <p:cNvSpPr>
            <a:spLocks noGrp="1" noChangeArrowheads="1"/>
          </p:cNvSpPr>
          <p:nvPr>
            <p:ph type="title" idx="4294967295"/>
          </p:nvPr>
        </p:nvSpPr>
        <p:spPr>
          <a:xfrm>
            <a:off x="0" y="201836"/>
            <a:ext cx="9144000" cy="850900"/>
          </a:xfrm>
        </p:spPr>
        <p:txBody>
          <a:bodyPr/>
          <a:lstStyle/>
          <a:p>
            <a:pPr eaLnBrk="1" hangingPunct="1"/>
            <a:r>
              <a:rPr lang="lv-LV" sz="4800" b="1" dirty="0" smtClean="0">
                <a:solidFill>
                  <a:schemeClr val="tx1"/>
                </a:solidFill>
              </a:rPr>
              <a:t>Lidošana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22</a:t>
            </a:fld>
            <a:endParaRPr lang="lv-LV" smtClean="0"/>
          </a:p>
        </p:txBody>
      </p:sp>
      <p:sp>
        <p:nvSpPr>
          <p:cNvPr id="8" name="Rounded Rectangle 4"/>
          <p:cNvSpPr/>
          <p:nvPr/>
        </p:nvSpPr>
        <p:spPr>
          <a:xfrm>
            <a:off x="4572000" y="980728"/>
            <a:ext cx="4104456"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Paļaujies uz pilotu un darbiniekiem</a:t>
            </a:r>
            <a:endParaRPr lang="lv-LV" sz="4000" dirty="0"/>
          </a:p>
        </p:txBody>
      </p:sp>
      <p:sp>
        <p:nvSpPr>
          <p:cNvPr id="7" name="Rounded Rectangle 4"/>
          <p:cNvSpPr/>
          <p:nvPr/>
        </p:nvSpPr>
        <p:spPr>
          <a:xfrm>
            <a:off x="251520" y="980728"/>
            <a:ext cx="388843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Ja neuzticies, lidmašīnā nekāp</a:t>
            </a:r>
            <a:endParaRPr lang="lv-LV" sz="4000" dirty="0"/>
          </a:p>
        </p:txBody>
      </p:sp>
      <p:sp>
        <p:nvSpPr>
          <p:cNvPr id="9" name="Rounded Rectangle 4"/>
          <p:cNvSpPr/>
          <p:nvPr/>
        </p:nvSpPr>
        <p:spPr>
          <a:xfrm>
            <a:off x="4067944" y="5445224"/>
            <a:ext cx="410445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Bail, bet gribi nokļūt galā</a:t>
            </a:r>
            <a:endParaRPr lang="lv-LV" sz="40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9938"/>
                                        </p:tgtEl>
                                        <p:attrNameLst>
                                          <p:attrName>style.visibility</p:attrName>
                                        </p:attrNameLst>
                                      </p:cBhvr>
                                      <p:to>
                                        <p:strVal val="visible"/>
                                      </p:to>
                                    </p:set>
                                    <p:animEffect transition="in" filter="fade">
                                      <p:cBhvr>
                                        <p:cTn id="12" dur="2000"/>
                                        <p:tgtEl>
                                          <p:spTgt spid="3993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7"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Ķirurģiska operācija"/>
          <p:cNvPicPr>
            <a:picLocks noChangeAspect="1" noChangeArrowheads="1"/>
          </p:cNvPicPr>
          <p:nvPr/>
        </p:nvPicPr>
        <p:blipFill>
          <a:blip r:embed="rId2" cstate="print"/>
          <a:srcRect/>
          <a:stretch>
            <a:fillRect/>
          </a:stretch>
        </p:blipFill>
        <p:spPr bwMode="auto">
          <a:xfrm>
            <a:off x="1789770" y="1772816"/>
            <a:ext cx="6166606" cy="5054940"/>
          </a:xfrm>
          <a:prstGeom prst="rect">
            <a:avLst/>
          </a:prstGeom>
          <a:noFill/>
        </p:spPr>
      </p:pic>
      <p:sp>
        <p:nvSpPr>
          <p:cNvPr id="10243" name="Rectangle 2"/>
          <p:cNvSpPr>
            <a:spLocks noGrp="1" noChangeArrowheads="1"/>
          </p:cNvSpPr>
          <p:nvPr>
            <p:ph type="title" idx="4294967295"/>
          </p:nvPr>
        </p:nvSpPr>
        <p:spPr>
          <a:xfrm>
            <a:off x="0" y="201836"/>
            <a:ext cx="9144000" cy="850900"/>
          </a:xfrm>
        </p:spPr>
        <p:txBody>
          <a:bodyPr/>
          <a:lstStyle/>
          <a:p>
            <a:pPr eaLnBrk="1" hangingPunct="1"/>
            <a:r>
              <a:rPr lang="lv-LV" sz="4800" b="1" dirty="0" smtClean="0">
                <a:solidFill>
                  <a:schemeClr val="tx1"/>
                </a:solidFill>
              </a:rPr>
              <a:t>Operācija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23</a:t>
            </a:fld>
            <a:endParaRPr lang="lv-LV" smtClean="0"/>
          </a:p>
        </p:txBody>
      </p:sp>
      <p:sp>
        <p:nvSpPr>
          <p:cNvPr id="7" name="Rounded Rectangle 4"/>
          <p:cNvSpPr/>
          <p:nvPr/>
        </p:nvSpPr>
        <p:spPr>
          <a:xfrm>
            <a:off x="251520" y="1124744"/>
            <a:ext cx="324036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Uzticēšanās ķirurgam</a:t>
            </a:r>
            <a:endParaRPr lang="lv-LV" sz="4000" dirty="0"/>
          </a:p>
        </p:txBody>
      </p:sp>
      <p:sp>
        <p:nvSpPr>
          <p:cNvPr id="8" name="Rounded Rectangle 4"/>
          <p:cNvSpPr/>
          <p:nvPr/>
        </p:nvSpPr>
        <p:spPr>
          <a:xfrm>
            <a:off x="4067944" y="1196752"/>
            <a:ext cx="4824536" cy="12241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Uzticēšanās </a:t>
            </a:r>
            <a:r>
              <a:rPr lang="lv-LV" sz="4000" dirty="0" err="1" smtClean="0"/>
              <a:t>anestezologam</a:t>
            </a:r>
            <a:endParaRPr lang="lv-LV" sz="40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0962"/>
                                        </p:tgtEl>
                                        <p:attrNameLst>
                                          <p:attrName>style.visibility</p:attrName>
                                        </p:attrNameLst>
                                      </p:cBhvr>
                                      <p:to>
                                        <p:strVal val="visible"/>
                                      </p:to>
                                    </p:set>
                                    <p:animEffect transition="in" filter="fade">
                                      <p:cBhvr>
                                        <p:cTn id="12" dur="2000"/>
                                        <p:tgtEl>
                                          <p:spTgt spid="4096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No photo description available."/>
          <p:cNvPicPr>
            <a:picLocks noChangeAspect="1" noChangeArrowheads="1"/>
          </p:cNvPicPr>
          <p:nvPr/>
        </p:nvPicPr>
        <p:blipFill>
          <a:blip r:embed="rId2" cstate="print"/>
          <a:srcRect/>
          <a:stretch>
            <a:fillRect/>
          </a:stretch>
        </p:blipFill>
        <p:spPr bwMode="auto">
          <a:xfrm>
            <a:off x="755577" y="1873978"/>
            <a:ext cx="7488831" cy="4984022"/>
          </a:xfrm>
          <a:prstGeom prst="rect">
            <a:avLst/>
          </a:prstGeom>
          <a:noFill/>
        </p:spPr>
      </p:pic>
      <p:sp>
        <p:nvSpPr>
          <p:cNvPr id="10243" name="Rectangle 2"/>
          <p:cNvSpPr>
            <a:spLocks noGrp="1" noChangeArrowheads="1"/>
          </p:cNvSpPr>
          <p:nvPr>
            <p:ph type="title" idx="4294967295"/>
          </p:nvPr>
        </p:nvSpPr>
        <p:spPr>
          <a:xfrm>
            <a:off x="0" y="44624"/>
            <a:ext cx="9144000" cy="850900"/>
          </a:xfrm>
        </p:spPr>
        <p:txBody>
          <a:bodyPr/>
          <a:lstStyle/>
          <a:p>
            <a:pPr eaLnBrk="1" hangingPunct="1"/>
            <a:r>
              <a:rPr lang="lv-LV" sz="4800" b="1" dirty="0" smtClean="0">
                <a:solidFill>
                  <a:schemeClr val="tx1"/>
                </a:solidFill>
              </a:rPr>
              <a:t>Uzklausīta lūgšana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24</a:t>
            </a:fld>
            <a:endParaRPr lang="lv-LV" smtClean="0"/>
          </a:p>
        </p:txBody>
      </p:sp>
      <p:sp>
        <p:nvSpPr>
          <p:cNvPr id="7" name="Rounded Rectangle 4"/>
          <p:cNvSpPr/>
          <p:nvPr/>
        </p:nvSpPr>
        <p:spPr>
          <a:xfrm>
            <a:off x="251520" y="908720"/>
            <a:ext cx="324036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Kad Dievs pašķir ceļu</a:t>
            </a:r>
            <a:endParaRPr lang="lv-LV" sz="4000" dirty="0"/>
          </a:p>
        </p:txBody>
      </p:sp>
      <p:sp>
        <p:nvSpPr>
          <p:cNvPr id="8" name="Rounded Rectangle 4"/>
          <p:cNvSpPr/>
          <p:nvPr/>
        </p:nvSpPr>
        <p:spPr>
          <a:xfrm>
            <a:off x="3779912" y="980728"/>
            <a:ext cx="4896544"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Piedzīvota finanšu palīdzība</a:t>
            </a:r>
            <a:endParaRPr lang="lv-LV" sz="4000" dirty="0"/>
          </a:p>
        </p:txBody>
      </p:sp>
      <p:sp>
        <p:nvSpPr>
          <p:cNvPr id="9" name="Rounded Rectangle 4"/>
          <p:cNvSpPr/>
          <p:nvPr/>
        </p:nvSpPr>
        <p:spPr>
          <a:xfrm>
            <a:off x="5148064" y="3140968"/>
            <a:ext cx="3672408"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Piedzīvota dziedināšana</a:t>
            </a:r>
            <a:endParaRPr lang="lv-LV" sz="40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8"/>
                                        </p:tgtEl>
                                        <p:attrNameLst>
                                          <p:attrName>style.visibility</p:attrName>
                                        </p:attrNameLst>
                                      </p:cBhvr>
                                      <p:to>
                                        <p:strVal val="visible"/>
                                      </p:to>
                                    </p:set>
                                    <p:animEffect transition="in" filter="fade">
                                      <p:cBhvr>
                                        <p:cTn id="12" dur="2000"/>
                                        <p:tgtEl>
                                          <p:spTgt spid="4198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descr="Kāpēc Anonīmie alkoholiķi ir anonīmi (fragments)"/>
          <p:cNvPicPr>
            <a:picLocks noChangeAspect="1" noChangeArrowheads="1"/>
          </p:cNvPicPr>
          <p:nvPr/>
        </p:nvPicPr>
        <p:blipFill>
          <a:blip r:embed="rId2" cstate="print"/>
          <a:srcRect/>
          <a:stretch>
            <a:fillRect/>
          </a:stretch>
        </p:blipFill>
        <p:spPr bwMode="auto">
          <a:xfrm>
            <a:off x="827584" y="3212976"/>
            <a:ext cx="4857891" cy="3672408"/>
          </a:xfrm>
          <a:prstGeom prst="rect">
            <a:avLst/>
          </a:prstGeom>
          <a:noFill/>
        </p:spPr>
      </p:pic>
      <p:sp>
        <p:nvSpPr>
          <p:cNvPr id="10243" name="Rectangle 2"/>
          <p:cNvSpPr>
            <a:spLocks noGrp="1" noChangeArrowheads="1"/>
          </p:cNvSpPr>
          <p:nvPr>
            <p:ph type="title" idx="4294967295"/>
          </p:nvPr>
        </p:nvSpPr>
        <p:spPr>
          <a:xfrm>
            <a:off x="0" y="273844"/>
            <a:ext cx="9144000" cy="850900"/>
          </a:xfrm>
        </p:spPr>
        <p:txBody>
          <a:bodyPr/>
          <a:lstStyle/>
          <a:p>
            <a:pPr eaLnBrk="1" hangingPunct="1"/>
            <a:r>
              <a:rPr lang="lv-LV" sz="4800" b="1" dirty="0" smtClean="0">
                <a:solidFill>
                  <a:schemeClr val="tx1"/>
                </a:solidFill>
              </a:rPr>
              <a:t>Cilvēki brīvi no alkohola,</a:t>
            </a:r>
            <a:br>
              <a:rPr lang="lv-LV" sz="4800" b="1" dirty="0" smtClean="0">
                <a:solidFill>
                  <a:schemeClr val="tx1"/>
                </a:solidFill>
              </a:rPr>
            </a:br>
            <a:r>
              <a:rPr lang="lv-LV" sz="4800" b="1" dirty="0" smtClean="0">
                <a:solidFill>
                  <a:schemeClr val="tx1"/>
                </a:solidFill>
              </a:rPr>
              <a:t> ejot 12 soļus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25</a:t>
            </a:fld>
            <a:endParaRPr lang="lv-LV" smtClean="0"/>
          </a:p>
        </p:txBody>
      </p:sp>
      <p:sp>
        <p:nvSpPr>
          <p:cNvPr id="7" name="Rounded Rectangle 4"/>
          <p:cNvSpPr/>
          <p:nvPr/>
        </p:nvSpPr>
        <p:spPr>
          <a:xfrm>
            <a:off x="251520" y="1484784"/>
            <a:ext cx="3240360"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Cilvēki, kas atzinuši savu sakāvi </a:t>
            </a:r>
            <a:endParaRPr lang="lv-LV" sz="4000" dirty="0"/>
          </a:p>
        </p:txBody>
      </p:sp>
      <p:sp>
        <p:nvSpPr>
          <p:cNvPr id="8" name="Rounded Rectangle 4"/>
          <p:cNvSpPr/>
          <p:nvPr/>
        </p:nvSpPr>
        <p:spPr>
          <a:xfrm>
            <a:off x="4355976" y="1556792"/>
            <a:ext cx="3744416" cy="12241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Savu ticību likuši uz Dieva</a:t>
            </a:r>
            <a:endParaRPr lang="lv-LV" sz="4000" dirty="0"/>
          </a:p>
        </p:txBody>
      </p:sp>
      <p:pic>
        <p:nvPicPr>
          <p:cNvPr id="43010" name="Picture 2" descr="Anonīmie Alkoholiķi – Latvijas Anonīmo Alkoholiķu Sadraudzība"/>
          <p:cNvPicPr>
            <a:picLocks noChangeAspect="1" noChangeArrowheads="1"/>
          </p:cNvPicPr>
          <p:nvPr/>
        </p:nvPicPr>
        <p:blipFill>
          <a:blip r:embed="rId3" cstate="print"/>
          <a:srcRect/>
          <a:stretch>
            <a:fillRect/>
          </a:stretch>
        </p:blipFill>
        <p:spPr bwMode="auto">
          <a:xfrm>
            <a:off x="6139070" y="3159932"/>
            <a:ext cx="2465378" cy="3698067"/>
          </a:xfrm>
          <a:prstGeom prst="rect">
            <a:avLst/>
          </a:prstGeom>
          <a:noFill/>
        </p:spPr>
      </p:pic>
      <p:sp>
        <p:nvSpPr>
          <p:cNvPr id="9" name="Rounded Rectangle 4"/>
          <p:cNvSpPr/>
          <p:nvPr/>
        </p:nvSpPr>
        <p:spPr>
          <a:xfrm>
            <a:off x="5868144" y="5157191"/>
            <a:ext cx="3024336" cy="12241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Kļuvuši atturībnieki</a:t>
            </a:r>
            <a:endParaRPr lang="lv-LV" sz="4000" dirty="0"/>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3012"/>
                                        </p:tgtEl>
                                        <p:attrNameLst>
                                          <p:attrName>style.visibility</p:attrName>
                                        </p:attrNameLst>
                                      </p:cBhvr>
                                      <p:to>
                                        <p:strVal val="visible"/>
                                      </p:to>
                                    </p:set>
                                    <p:animEffect transition="in" filter="fade">
                                      <p:cBhvr>
                                        <p:cTn id="12" dur="2000"/>
                                        <p:tgtEl>
                                          <p:spTgt spid="43012"/>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43010"/>
                                        </p:tgtEl>
                                        <p:attrNameLst>
                                          <p:attrName>style.visibility</p:attrName>
                                        </p:attrNameLst>
                                      </p:cBhvr>
                                      <p:to>
                                        <p:strVal val="visible"/>
                                      </p:to>
                                    </p:set>
                                    <p:animEffect transition="in" filter="fade">
                                      <p:cBhvr>
                                        <p:cTn id="16" dur="2000"/>
                                        <p:tgtEl>
                                          <p:spTgt spid="430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2.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26</a:t>
            </a:fld>
            <a:endParaRPr lang="lv-LV" smtClean="0"/>
          </a:p>
        </p:txBody>
      </p:sp>
      <p:sp>
        <p:nvSpPr>
          <p:cNvPr id="5" name="Rounded Rectangle 4"/>
          <p:cNvSpPr/>
          <p:nvPr/>
        </p:nvSpPr>
        <p:spPr>
          <a:xfrm>
            <a:off x="683568" y="764704"/>
            <a:ext cx="770485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Sākām ticēt, ka par mums stiprāks Spēks (Dievs) var atdot mums veselo saprātu.</a:t>
            </a:r>
            <a:endParaRPr lang="en-US" sz="4000" dirty="0"/>
          </a:p>
        </p:txBody>
      </p:sp>
      <p:pic>
        <p:nvPicPr>
          <p:cNvPr id="5122" name="Picture 2" descr="TICĪBA | MAZSALACAS BAPTISTU DRAUDZE"/>
          <p:cNvPicPr>
            <a:picLocks noChangeAspect="1" noChangeArrowheads="1"/>
          </p:cNvPicPr>
          <p:nvPr/>
        </p:nvPicPr>
        <p:blipFill>
          <a:blip r:embed="rId2" cstate="print"/>
          <a:srcRect/>
          <a:stretch>
            <a:fillRect/>
          </a:stretch>
        </p:blipFill>
        <p:spPr bwMode="auto">
          <a:xfrm>
            <a:off x="1547664" y="2589387"/>
            <a:ext cx="7776864" cy="4269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27</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smtClean="0"/>
              <a:t>AA lūgšana:</a:t>
            </a:r>
            <a:endParaRPr lang="en-US" b="1" dirty="0">
              <a:solidFill>
                <a:schemeClr val="tx1"/>
              </a:solidFill>
            </a:endParaRPr>
          </a:p>
        </p:txBody>
      </p:sp>
      <p:sp>
        <p:nvSpPr>
          <p:cNvPr id="6" name="Rounded Rectangle 5"/>
          <p:cNvSpPr/>
          <p:nvPr/>
        </p:nvSpPr>
        <p:spPr>
          <a:xfrm>
            <a:off x="3707904" y="1052736"/>
            <a:ext cx="5256584" cy="552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smtClean="0"/>
              <a:t>“Kungs, dod man mieru </a:t>
            </a:r>
            <a:r>
              <a:rPr lang="lv-LV" sz="4000" b="1" dirty="0" smtClean="0"/>
              <a:t>pieņemt</a:t>
            </a:r>
            <a:r>
              <a:rPr lang="lv-LV" sz="4000" dirty="0" smtClean="0"/>
              <a:t> </a:t>
            </a:r>
            <a:r>
              <a:rPr lang="lv-LV" sz="4000" b="1" dirty="0" smtClean="0"/>
              <a:t>to, ko nevaru mainīt</a:t>
            </a:r>
            <a:r>
              <a:rPr lang="lv-LV" sz="4000" dirty="0" smtClean="0"/>
              <a:t>, dod man </a:t>
            </a:r>
            <a:r>
              <a:rPr lang="lv-LV" sz="4000" b="1" dirty="0" smtClean="0"/>
              <a:t>drosmi mainīt to, ko varu mainīt</a:t>
            </a:r>
            <a:r>
              <a:rPr lang="lv-LV" sz="4000" dirty="0" smtClean="0"/>
              <a:t>, un dod man</a:t>
            </a:r>
            <a:r>
              <a:rPr lang="lv-LV" sz="4000" b="1" dirty="0" smtClean="0"/>
              <a:t> gudrību</a:t>
            </a:r>
            <a:r>
              <a:rPr lang="lv-LV" sz="4000" dirty="0" smtClean="0"/>
              <a:t> </a:t>
            </a:r>
            <a:r>
              <a:rPr lang="lv-LV" sz="4000" b="1" dirty="0" smtClean="0"/>
              <a:t>atšķirt vienu no otra</a:t>
            </a:r>
            <a:r>
              <a:rPr lang="lv-LV" sz="4000" dirty="0" smtClean="0"/>
              <a:t>.”</a:t>
            </a:r>
            <a:endParaRPr lang="lv-LV" sz="4000" dirty="0"/>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r="47720"/>
          <a:stretch>
            <a:fillRect/>
          </a:stretch>
        </p:blipFill>
        <p:spPr bwMode="auto">
          <a:xfrm>
            <a:off x="395536" y="2061331"/>
            <a:ext cx="4176464" cy="4796669"/>
          </a:xfrm>
          <a:prstGeom prst="rect">
            <a:avLst/>
          </a:prstGeom>
          <a:ln>
            <a:noFill/>
          </a:ln>
          <a:effectLst>
            <a:softEdge rad="112500"/>
          </a:effectLst>
        </p:spPr>
      </p:pic>
      <p:sp>
        <p:nvSpPr>
          <p:cNvPr id="9" name="Rounded Rectangle 8"/>
          <p:cNvSpPr/>
          <p:nvPr/>
        </p:nvSpPr>
        <p:spPr>
          <a:xfrm>
            <a:off x="251520" y="116632"/>
            <a:ext cx="4320480" cy="208823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ar bauslības darbiem neviens cilvēks nevar kļūt attaisnots Viņa priekšā (Rom.3:20)</a:t>
            </a:r>
            <a:endParaRPr lang="en-US" sz="3200" dirty="0" smtClean="0">
              <a:solidFill>
                <a:schemeClr val="tx1"/>
              </a:solidFill>
            </a:endParaRPr>
          </a:p>
        </p:txBody>
      </p:sp>
      <p:sp>
        <p:nvSpPr>
          <p:cNvPr id="10" name="Rounded Rectangle 9"/>
          <p:cNvSpPr/>
          <p:nvPr/>
        </p:nvSpPr>
        <p:spPr>
          <a:xfrm>
            <a:off x="179512" y="6093296"/>
            <a:ext cx="464400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Bauslība dod </a:t>
            </a:r>
            <a:r>
              <a:rPr lang="lv-LV" sz="3200" dirty="0" err="1" smtClean="0">
                <a:solidFill>
                  <a:schemeClr val="tx1"/>
                </a:solidFill>
              </a:rPr>
              <a:t>grēkatziņu</a:t>
            </a:r>
            <a:endParaRPr lang="en-US" sz="3200" dirty="0" smtClean="0">
              <a:solidFill>
                <a:schemeClr val="tx1"/>
              </a:solidFill>
            </a:endParaRPr>
          </a:p>
        </p:txBody>
      </p:sp>
      <p:sp>
        <p:nvSpPr>
          <p:cNvPr id="3074" name="AutoShape 2" descr="Qattan Law Fir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3" name="Picture 2" descr="10 Powerful Facts about The Cross and Crucifixion of Jesus"/>
          <p:cNvPicPr>
            <a:picLocks noChangeAspect="1" noChangeArrowheads="1"/>
          </p:cNvPicPr>
          <p:nvPr/>
        </p:nvPicPr>
        <p:blipFill>
          <a:blip r:embed="rId3" cstate="print"/>
          <a:srcRect l="26350"/>
          <a:stretch>
            <a:fillRect/>
          </a:stretch>
        </p:blipFill>
        <p:spPr bwMode="auto">
          <a:xfrm>
            <a:off x="4716015" y="1700808"/>
            <a:ext cx="4427985" cy="4176464"/>
          </a:xfrm>
          <a:prstGeom prst="rect">
            <a:avLst/>
          </a:prstGeom>
          <a:ln>
            <a:noFill/>
          </a:ln>
          <a:effectLst>
            <a:softEdge rad="112500"/>
          </a:effectLst>
        </p:spPr>
      </p:pic>
      <p:sp>
        <p:nvSpPr>
          <p:cNvPr id="14" name="Rounded Rectangle 13"/>
          <p:cNvSpPr/>
          <p:nvPr/>
        </p:nvSpPr>
        <p:spPr>
          <a:xfrm>
            <a:off x="4788024" y="44624"/>
            <a:ext cx="4320480" cy="223224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kern="0" dirty="0" smtClean="0">
                <a:solidFill>
                  <a:schemeClr val="tx1"/>
                </a:solidFill>
              </a:rPr>
              <a:t>Bet Dievs Savā žēlastībā tos attaisno bez nopelna, sagādājis tiem pestīšanu Jēzū Kristū.</a:t>
            </a:r>
            <a:r>
              <a:rPr lang="lv-LV" sz="2800" dirty="0" smtClean="0">
                <a:solidFill>
                  <a:schemeClr val="tx1"/>
                </a:solidFill>
              </a:rPr>
              <a:t>(Rom.3:24)</a:t>
            </a:r>
            <a:endParaRPr lang="en-US" sz="2800" dirty="0" smtClean="0">
              <a:solidFill>
                <a:schemeClr val="tx1"/>
              </a:solidFill>
            </a:endParaRPr>
          </a:p>
        </p:txBody>
      </p:sp>
      <p:sp>
        <p:nvSpPr>
          <p:cNvPr id="15" name="Rounded Rectangle 14"/>
          <p:cNvSpPr/>
          <p:nvPr/>
        </p:nvSpPr>
        <p:spPr>
          <a:xfrm>
            <a:off x="5220072" y="5661248"/>
            <a:ext cx="3600400"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Dievs attaisno bez nopelna</a:t>
            </a:r>
            <a:endParaRPr lang="en-US" sz="36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2000"/>
                                        <p:tgtEl>
                                          <p:spTgt spid="307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3</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smtClean="0"/>
              <a:t>AA 12 soļi ir liecība:</a:t>
            </a:r>
            <a:endParaRPr lang="en-US" b="1" dirty="0">
              <a:solidFill>
                <a:schemeClr val="tx1"/>
              </a:solidFill>
            </a:endParaRPr>
          </a:p>
        </p:txBody>
      </p:sp>
      <p:sp>
        <p:nvSpPr>
          <p:cNvPr id="6" name="Rounded Rectangle 5"/>
          <p:cNvSpPr/>
          <p:nvPr/>
        </p:nvSpPr>
        <p:spPr>
          <a:xfrm>
            <a:off x="3707904" y="1052736"/>
            <a:ext cx="5256584" cy="552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3600" dirty="0" smtClean="0"/>
              <a:t>Šie soļi ir liecība par to, kas rūdītiem alkoholiķiem ir palīdzējis tikt vaļā no briesmīgas atkarības. Ja arī jūs cīnāties ar kādu atkarību, viņu pieredze var jums noderēt.</a:t>
            </a:r>
            <a:endParaRPr lang="lv-LV" sz="3600" dirty="0"/>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1.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sp>
        <p:nvSpPr>
          <p:cNvPr id="5" name="Rounded Rectangle 4"/>
          <p:cNvSpPr/>
          <p:nvPr/>
        </p:nvSpPr>
        <p:spPr>
          <a:xfrm>
            <a:off x="484213" y="836712"/>
            <a:ext cx="7920880"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Mēs </a:t>
            </a:r>
            <a:r>
              <a:rPr lang="lv-LV" sz="3600" b="1" u="sng" dirty="0" smtClean="0"/>
              <a:t>atzinām</a:t>
            </a:r>
            <a:r>
              <a:rPr lang="lv-LV" sz="3600" dirty="0" smtClean="0"/>
              <a:t>, ka esam bezspēcīgi pret grēku (atkarību) un ka mūsu dzīves bija kļuvušas nevadāmas.</a:t>
            </a:r>
            <a:endParaRPr lang="en-US" sz="3600" dirty="0"/>
          </a:p>
        </p:txBody>
      </p:sp>
      <p:sp>
        <p:nvSpPr>
          <p:cNvPr id="6" name="Rounded Rectangle 4"/>
          <p:cNvSpPr/>
          <p:nvPr/>
        </p:nvSpPr>
        <p:spPr>
          <a:xfrm>
            <a:off x="179512" y="3429000"/>
            <a:ext cx="3528392" cy="2664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Tie, kas neatzīst, 100% iestieg arvien dziļāk grēka atkarībā</a:t>
            </a:r>
            <a:endParaRPr lang="lv-LV" sz="3600" dirty="0"/>
          </a:p>
        </p:txBody>
      </p:sp>
      <p:sp>
        <p:nvSpPr>
          <p:cNvPr id="7" name="Rounded Rectangle 4"/>
          <p:cNvSpPr/>
          <p:nvPr/>
        </p:nvSpPr>
        <p:spPr>
          <a:xfrm>
            <a:off x="4427984" y="3429000"/>
            <a:ext cx="4644008"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Tie, kas atzīst, 100% ir tapuši brīvi no grēka atkarības</a:t>
            </a:r>
            <a:endParaRPr lang="lv-LV" sz="3600" dirty="0"/>
          </a:p>
        </p:txBody>
      </p:sp>
      <p:sp>
        <p:nvSpPr>
          <p:cNvPr id="8" name="Down Arrow 7"/>
          <p:cNvSpPr/>
          <p:nvPr/>
        </p:nvSpPr>
        <p:spPr>
          <a:xfrm>
            <a:off x="1907704" y="2780928"/>
            <a:ext cx="93610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6228184" y="2780928"/>
            <a:ext cx="93610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ancel.png"/>
          <p:cNvPicPr>
            <a:picLocks noChangeAspect="1"/>
          </p:cNvPicPr>
          <p:nvPr/>
        </p:nvPicPr>
        <p:blipFill>
          <a:blip r:embed="rId2" cstate="print"/>
          <a:stretch>
            <a:fillRect/>
          </a:stretch>
        </p:blipFill>
        <p:spPr>
          <a:xfrm>
            <a:off x="251520" y="2996952"/>
            <a:ext cx="827584" cy="827584"/>
          </a:xfrm>
          <a:prstGeom prst="rect">
            <a:avLst/>
          </a:prstGeom>
        </p:spPr>
      </p:pic>
      <p:pic>
        <p:nvPicPr>
          <p:cNvPr id="12" name="Picture 11" descr="yes.png"/>
          <p:cNvPicPr>
            <a:picLocks noChangeAspect="1"/>
          </p:cNvPicPr>
          <p:nvPr/>
        </p:nvPicPr>
        <p:blipFill>
          <a:blip r:embed="rId3" cstate="print"/>
          <a:stretch>
            <a:fillRect/>
          </a:stretch>
        </p:blipFill>
        <p:spPr>
          <a:xfrm>
            <a:off x="4644008" y="2636912"/>
            <a:ext cx="926572" cy="926572"/>
          </a:xfrm>
          <a:prstGeom prst="rect">
            <a:avLst/>
          </a:prstGeom>
        </p:spPr>
      </p:pic>
      <p:sp>
        <p:nvSpPr>
          <p:cNvPr id="15" name="Rectangle 2"/>
          <p:cNvSpPr txBox="1">
            <a:spLocks noChangeArrowheads="1"/>
          </p:cNvSpPr>
          <p:nvPr/>
        </p:nvSpPr>
        <p:spPr>
          <a:xfrm>
            <a:off x="0" y="6165304"/>
            <a:ext cx="9144000" cy="619125"/>
          </a:xfrm>
          <a:prstGeom prst="rect">
            <a:avLst/>
          </a:prstGeom>
        </p:spPr>
        <p:txBody>
          <a:bodyPr/>
          <a:lstStyle/>
          <a:p>
            <a:pPr algn="ctr"/>
            <a:r>
              <a:rPr lang="lv-LV" sz="4000" dirty="0" smtClean="0"/>
              <a:t>Problēma ir tad, ja negrib iedziļināties</a:t>
            </a:r>
            <a:endParaRPr lang="lv-LV" sz="4000" dirty="0"/>
          </a:p>
        </p:txBody>
      </p:sp>
      <p:sp>
        <p:nvSpPr>
          <p:cNvPr id="20" name="Left-Right-Up Arrow 19"/>
          <p:cNvSpPr/>
          <p:nvPr/>
        </p:nvSpPr>
        <p:spPr>
          <a:xfrm>
            <a:off x="4283968" y="5157192"/>
            <a:ext cx="4644008" cy="1152128"/>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Labākā palīdzība</a:t>
            </a:r>
            <a:endParaRPr lang="en-US" sz="2800" b="1" dirty="0">
              <a:solidFill>
                <a:schemeClr val="tx1"/>
              </a:solidFill>
            </a:endParaRPr>
          </a:p>
        </p:txBody>
      </p:sp>
    </p:spTree>
    <p:extLst>
      <p:ext uri="{BB962C8B-B14F-4D97-AF65-F5344CB8AC3E}">
        <p14:creationId xmlns:p14="http://schemas.microsoft.com/office/powerpoint/2010/main" xmlns="" val="297216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par>
                                <p:cTn id="32" presetID="10"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2000"/>
                                        <p:tgtEl>
                                          <p:spTgt spid="12"/>
                                        </p:tgtEl>
                                      </p:cBhvr>
                                    </p:animEffect>
                                  </p:childTnLst>
                                </p:cTn>
                              </p:par>
                            </p:childTnLst>
                          </p:cTn>
                        </p:par>
                        <p:par>
                          <p:cTn id="35" fill="hold">
                            <p:stCondLst>
                              <p:cond delay="10500"/>
                            </p:stCondLst>
                            <p:childTnLst>
                              <p:par>
                                <p:cTn id="36" presetID="10"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2000"/>
                                        <p:tgtEl>
                                          <p:spTgt spid="20"/>
                                        </p:tgtEl>
                                      </p:cBhvr>
                                    </p:animEffect>
                                  </p:childTnLst>
                                </p:cTn>
                              </p:par>
                            </p:childTnLst>
                          </p:cTn>
                        </p:par>
                        <p:par>
                          <p:cTn id="39" fill="hold">
                            <p:stCondLst>
                              <p:cond delay="12500"/>
                            </p:stCondLst>
                            <p:childTnLst>
                              <p:par>
                                <p:cTn id="40" presetID="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7" grpId="0" animBg="1"/>
      <p:bldP spid="8" grpId="0" animBg="1"/>
      <p:bldP spid="10" grpId="0" animBg="1"/>
      <p:bldP spid="15" grpId="0"/>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5C443F84-02A0-4ED0-9240-4005E1DB59C1}" type="slidenum">
              <a:rPr lang="en-US" smtClean="0"/>
              <a:pPr/>
              <a:t>5</a:t>
            </a:fld>
            <a:endParaRPr lang="en-US"/>
          </a:p>
        </p:txBody>
      </p:sp>
      <p:sp>
        <p:nvSpPr>
          <p:cNvPr id="10" name="Rectangle 2"/>
          <p:cNvSpPr>
            <a:spLocks noGrp="1" noChangeArrowheads="1"/>
          </p:cNvSpPr>
          <p:nvPr>
            <p:ph type="title"/>
          </p:nvPr>
        </p:nvSpPr>
        <p:spPr>
          <a:xfrm>
            <a:off x="72008" y="404664"/>
            <a:ext cx="5292080" cy="619125"/>
          </a:xfrm>
        </p:spPr>
        <p:txBody>
          <a:bodyPr/>
          <a:lstStyle/>
          <a:p>
            <a:pPr eaLnBrk="1" hangingPunct="1">
              <a:defRPr/>
            </a:pPr>
            <a:r>
              <a:rPr lang="lv-LV" b="1" dirty="0" smtClean="0"/>
              <a:t>Dr. Ričs </a:t>
            </a:r>
            <a:r>
              <a:rPr lang="lv-LV" b="1" dirty="0" err="1" smtClean="0"/>
              <a:t>Melheims</a:t>
            </a:r>
            <a:r>
              <a:rPr lang="lv-LV" b="1" dirty="0" smtClean="0"/>
              <a:t>:</a:t>
            </a:r>
            <a:endParaRPr lang="en-US" dirty="0">
              <a:solidFill>
                <a:schemeClr val="tx1"/>
              </a:solidFill>
            </a:endParaRPr>
          </a:p>
        </p:txBody>
      </p:sp>
      <p:sp>
        <p:nvSpPr>
          <p:cNvPr id="7" name="Rounded Rectangle 4"/>
          <p:cNvSpPr/>
          <p:nvPr/>
        </p:nvSpPr>
        <p:spPr>
          <a:xfrm>
            <a:off x="2987824" y="1268760"/>
            <a:ext cx="6048672" cy="54726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Tekošs ūdens izlauž sev kanālu, kas kļūst arvien lielāks un plašāks. Kad pēc laika ūdens atsāk plūst, tas plūst pa to pašu ceļu. Tieši tāpat ir ar ieradumiem, kas tiek kopti. Pie līdzīga kairinājuma šie svarīgie ceļi parādās atkal.</a:t>
            </a:r>
            <a:endParaRPr lang="lv-LV" sz="3600" dirty="0"/>
          </a:p>
        </p:txBody>
      </p:sp>
      <p:pic>
        <p:nvPicPr>
          <p:cNvPr id="28674" name="Picture 2" descr="Akadēmiskā un profesionālā literatūra"/>
          <p:cNvPicPr>
            <a:picLocks noChangeAspect="1" noChangeArrowheads="1"/>
          </p:cNvPicPr>
          <p:nvPr/>
        </p:nvPicPr>
        <p:blipFill>
          <a:blip r:embed="rId3" cstate="print"/>
          <a:srcRect l="15376" r="15432"/>
          <a:stretch>
            <a:fillRect/>
          </a:stretch>
        </p:blipFill>
        <p:spPr bwMode="auto">
          <a:xfrm>
            <a:off x="323528" y="1124744"/>
            <a:ext cx="2808312" cy="4058710"/>
          </a:xfrm>
          <a:prstGeom prst="rect">
            <a:avLst/>
          </a:prstGeom>
          <a:noFill/>
        </p:spPr>
      </p:pic>
      <p:pic>
        <p:nvPicPr>
          <p:cNvPr id="28676" name="Picture 4" descr="Lutera Akadēmijā norisināsies konference par ģimeni un ticību - Ziņas -  Latvijas Kristīgais Radio"/>
          <p:cNvPicPr>
            <a:picLocks noChangeAspect="1" noChangeArrowheads="1"/>
          </p:cNvPicPr>
          <p:nvPr/>
        </p:nvPicPr>
        <p:blipFill>
          <a:blip r:embed="rId4" cstate="print"/>
          <a:srcRect/>
          <a:stretch>
            <a:fillRect/>
          </a:stretch>
        </p:blipFill>
        <p:spPr bwMode="auto">
          <a:xfrm>
            <a:off x="323528" y="4869160"/>
            <a:ext cx="3096344" cy="174169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xmlns="" val="1651576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2000"/>
                                        <p:tgtEl>
                                          <p:spTgt spid="2867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28676"/>
                                        </p:tgtEl>
                                        <p:attrNameLst>
                                          <p:attrName>style.visibility</p:attrName>
                                        </p:attrNameLst>
                                      </p:cBhvr>
                                      <p:to>
                                        <p:strVal val="visible"/>
                                      </p:to>
                                    </p:set>
                                    <p:animEffect transition="in" filter="fade">
                                      <p:cBhvr>
                                        <p:cTn id="20"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5C443F84-02A0-4ED0-9240-4005E1DB59C1}" type="slidenum">
              <a:rPr lang="en-US" smtClean="0"/>
              <a:pPr/>
              <a:t>6</a:t>
            </a:fld>
            <a:endParaRPr lang="en-US"/>
          </a:p>
        </p:txBody>
      </p:sp>
      <p:sp>
        <p:nvSpPr>
          <p:cNvPr id="10" name="Rectangle 2"/>
          <p:cNvSpPr>
            <a:spLocks noGrp="1" noChangeArrowheads="1"/>
          </p:cNvSpPr>
          <p:nvPr>
            <p:ph type="title"/>
          </p:nvPr>
        </p:nvSpPr>
        <p:spPr>
          <a:xfrm>
            <a:off x="72008" y="73571"/>
            <a:ext cx="8244408" cy="619125"/>
          </a:xfrm>
        </p:spPr>
        <p:txBody>
          <a:bodyPr/>
          <a:lstStyle/>
          <a:p>
            <a:pPr marL="762000" indent="-762000" algn="l" eaLnBrk="1" hangingPunct="1">
              <a:defRPr/>
            </a:pPr>
            <a:r>
              <a:rPr lang="lv-LV" b="1" dirty="0" smtClean="0"/>
              <a:t>Nīls Ārmstrongs:</a:t>
            </a:r>
            <a:endParaRPr lang="en-US" b="1" dirty="0">
              <a:solidFill>
                <a:schemeClr val="tx1"/>
              </a:solidFill>
            </a:endParaRPr>
          </a:p>
        </p:txBody>
      </p:sp>
      <p:pic>
        <p:nvPicPr>
          <p:cNvPr id="2050" name="Picture 2" descr="Nīls Ārmstrongs — Vikipēdija"/>
          <p:cNvPicPr>
            <a:picLocks noChangeAspect="1" noChangeArrowheads="1"/>
          </p:cNvPicPr>
          <p:nvPr/>
        </p:nvPicPr>
        <p:blipFill>
          <a:blip r:embed="rId3" cstate="print"/>
          <a:srcRect/>
          <a:stretch>
            <a:fillRect/>
          </a:stretch>
        </p:blipFill>
        <p:spPr bwMode="auto">
          <a:xfrm flipH="1">
            <a:off x="251520" y="836712"/>
            <a:ext cx="3615005" cy="56967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ounded Rectangle 5"/>
          <p:cNvSpPr/>
          <p:nvPr/>
        </p:nvSpPr>
        <p:spPr>
          <a:xfrm>
            <a:off x="4067944" y="836712"/>
            <a:ext cx="4717032" cy="42484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6000" b="1" dirty="0" smtClean="0"/>
              <a:t>Mazs solis cilvēkam,            bet milzīgs cilvēcei.</a:t>
            </a:r>
            <a:endParaRPr lang="en-US" altLang="lv-LV" sz="6000" b="1" dirty="0"/>
          </a:p>
        </p:txBody>
      </p:sp>
      <p:sp>
        <p:nvSpPr>
          <p:cNvPr id="7" name="Rounded Rectangle 4"/>
          <p:cNvSpPr/>
          <p:nvPr/>
        </p:nvSpPr>
        <p:spPr>
          <a:xfrm>
            <a:off x="3275856" y="5256584"/>
            <a:ext cx="5688632" cy="13407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1.Solis ir pats svarīgākais, no tā izriet visi pārējie</a:t>
            </a:r>
            <a:endParaRPr lang="lv-LV" sz="3600" dirty="0"/>
          </a:p>
        </p:txBody>
      </p:sp>
    </p:spTree>
    <p:extLst>
      <p:ext uri="{BB962C8B-B14F-4D97-AF65-F5344CB8AC3E}">
        <p14:creationId xmlns:p14="http://schemas.microsoft.com/office/powerpoint/2010/main" xmlns="" val="1651576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Fists Man Chains Black White Isolated Stock Photo 245913331 | Shutterstock"/>
          <p:cNvPicPr>
            <a:picLocks noChangeAspect="1" noChangeArrowheads="1"/>
          </p:cNvPicPr>
          <p:nvPr/>
        </p:nvPicPr>
        <p:blipFill>
          <a:blip r:embed="rId2" cstate="print"/>
          <a:srcRect b="8201"/>
          <a:stretch>
            <a:fillRect/>
          </a:stretch>
        </p:blipFill>
        <p:spPr bwMode="auto">
          <a:xfrm rot="16200000">
            <a:off x="2927821" y="3056958"/>
            <a:ext cx="2784306" cy="2088230"/>
          </a:xfrm>
          <a:prstGeom prst="rect">
            <a:avLst/>
          </a:prstGeom>
          <a:noFill/>
        </p:spPr>
      </p:pic>
      <p:sp>
        <p:nvSpPr>
          <p:cNvPr id="10243" name="Rectangle 2"/>
          <p:cNvSpPr>
            <a:spLocks noGrp="1" noChangeArrowheads="1"/>
          </p:cNvSpPr>
          <p:nvPr>
            <p:ph type="title" idx="4294967295"/>
          </p:nvPr>
        </p:nvSpPr>
        <p:spPr>
          <a:xfrm>
            <a:off x="0" y="332656"/>
            <a:ext cx="9144000" cy="850900"/>
          </a:xfrm>
        </p:spPr>
        <p:txBody>
          <a:bodyPr/>
          <a:lstStyle/>
          <a:p>
            <a:pPr eaLnBrk="1" hangingPunct="1"/>
            <a:r>
              <a:rPr lang="lv-LV" b="1" dirty="0" smtClean="0">
                <a:solidFill>
                  <a:schemeClr val="tx1"/>
                </a:solidFill>
              </a:rPr>
              <a:t>Vai ir iespējams tikt vaļā no grēka (atkarības) ar savu gribas spēku? </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sp>
        <p:nvSpPr>
          <p:cNvPr id="6" name="Rounded Rectangle 4"/>
          <p:cNvSpPr/>
          <p:nvPr/>
        </p:nvSpPr>
        <p:spPr>
          <a:xfrm>
            <a:off x="179512" y="2420888"/>
            <a:ext cx="3240360" cy="27363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Ir grēki ar kuriem tu vari tikt galā ar savu gribas spēku</a:t>
            </a:r>
            <a:endParaRPr lang="lv-LV" sz="3600" dirty="0"/>
          </a:p>
        </p:txBody>
      </p:sp>
      <p:sp>
        <p:nvSpPr>
          <p:cNvPr id="7" name="Rounded Rectangle 4"/>
          <p:cNvSpPr/>
          <p:nvPr/>
        </p:nvSpPr>
        <p:spPr>
          <a:xfrm>
            <a:off x="5076056" y="2348880"/>
            <a:ext cx="399593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Būs kāda joma (grēks), kuru tu nespēsi kontrolēt</a:t>
            </a:r>
            <a:endParaRPr lang="lv-LV" sz="3600" dirty="0"/>
          </a:p>
        </p:txBody>
      </p:sp>
      <p:sp>
        <p:nvSpPr>
          <p:cNvPr id="8" name="Down Arrow 7"/>
          <p:cNvSpPr/>
          <p:nvPr/>
        </p:nvSpPr>
        <p:spPr>
          <a:xfrm>
            <a:off x="1907704" y="1628800"/>
            <a:ext cx="93610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6012160" y="1556792"/>
            <a:ext cx="93610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4"/>
          <p:cNvSpPr/>
          <p:nvPr/>
        </p:nvSpPr>
        <p:spPr>
          <a:xfrm>
            <a:off x="323528" y="5373216"/>
            <a:ext cx="2799928" cy="13045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Tad tā nav atkarība</a:t>
            </a:r>
            <a:endParaRPr lang="lv-LV" sz="4000" dirty="0"/>
          </a:p>
        </p:txBody>
      </p:sp>
      <p:pic>
        <p:nvPicPr>
          <p:cNvPr id="14" name="Picture 13" descr="yes.png"/>
          <p:cNvPicPr>
            <a:picLocks noChangeAspect="1"/>
          </p:cNvPicPr>
          <p:nvPr/>
        </p:nvPicPr>
        <p:blipFill>
          <a:blip r:embed="rId3" cstate="print"/>
          <a:stretch>
            <a:fillRect/>
          </a:stretch>
        </p:blipFill>
        <p:spPr>
          <a:xfrm>
            <a:off x="45028" y="1700808"/>
            <a:ext cx="926572" cy="926572"/>
          </a:xfrm>
          <a:prstGeom prst="rect">
            <a:avLst/>
          </a:prstGeom>
        </p:spPr>
      </p:pic>
      <p:sp>
        <p:nvSpPr>
          <p:cNvPr id="15" name="Rounded Rectangle 4"/>
          <p:cNvSpPr/>
          <p:nvPr/>
        </p:nvSpPr>
        <p:spPr>
          <a:xfrm>
            <a:off x="5220072" y="4149080"/>
            <a:ext cx="364269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Nevarēsi uzveikt ar savu gribas spēku</a:t>
            </a:r>
            <a:endParaRPr lang="lv-LV" sz="3600" dirty="0"/>
          </a:p>
        </p:txBody>
      </p:sp>
      <p:pic>
        <p:nvPicPr>
          <p:cNvPr id="16" name="Picture 15" descr="cancel.png"/>
          <p:cNvPicPr>
            <a:picLocks noChangeAspect="1"/>
          </p:cNvPicPr>
          <p:nvPr/>
        </p:nvPicPr>
        <p:blipFill>
          <a:blip r:embed="rId4" cstate="print"/>
          <a:stretch>
            <a:fillRect/>
          </a:stretch>
        </p:blipFill>
        <p:spPr>
          <a:xfrm>
            <a:off x="4932040" y="1628800"/>
            <a:ext cx="827584" cy="827584"/>
          </a:xfrm>
          <a:prstGeom prst="rect">
            <a:avLst/>
          </a:prstGeom>
        </p:spPr>
      </p:pic>
      <p:sp>
        <p:nvSpPr>
          <p:cNvPr id="17" name="Rounded Rectangle 4"/>
          <p:cNvSpPr/>
          <p:nvPr/>
        </p:nvSpPr>
        <p:spPr>
          <a:xfrm>
            <a:off x="3491880" y="6021288"/>
            <a:ext cx="5652120" cy="692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Tur vajag augstāku palīdzību</a:t>
            </a:r>
            <a:endParaRPr lang="lv-LV" sz="3200" dirty="0"/>
          </a:p>
        </p:txBody>
      </p:sp>
      <p:sp>
        <p:nvSpPr>
          <p:cNvPr id="18" name="Down Arrow 17"/>
          <p:cNvSpPr/>
          <p:nvPr/>
        </p:nvSpPr>
        <p:spPr>
          <a:xfrm>
            <a:off x="6804248" y="5805264"/>
            <a:ext cx="43204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97216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8500"/>
                            </p:stCondLst>
                            <p:childTnLst>
                              <p:par>
                                <p:cTn id="29" presetID="10"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000"/>
                                        <p:tgtEl>
                                          <p:spTgt spid="19"/>
                                        </p:tgtEl>
                                      </p:cBhvr>
                                    </p:animEffect>
                                  </p:childTnLst>
                                </p:cTn>
                              </p:par>
                            </p:childTnLst>
                          </p:cTn>
                        </p:par>
                        <p:par>
                          <p:cTn id="32" fill="hold">
                            <p:stCondLst>
                              <p:cond delay="105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000"/>
                                        <p:tgtEl>
                                          <p:spTgt spid="7"/>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2000"/>
                                        <p:tgtEl>
                                          <p:spTgt spid="16"/>
                                        </p:tgtEl>
                                      </p:cBhvr>
                                    </p:animEffect>
                                  </p:childTnLst>
                                </p:cTn>
                              </p:par>
                            </p:childTnLst>
                          </p:cTn>
                        </p:par>
                        <p:par>
                          <p:cTn id="39" fill="hold">
                            <p:stCondLst>
                              <p:cond delay="12500"/>
                            </p:stCondLst>
                            <p:childTnLst>
                              <p:par>
                                <p:cTn id="40" presetID="10"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2000"/>
                                        <p:tgtEl>
                                          <p:spTgt spid="15"/>
                                        </p:tgtEl>
                                      </p:cBhvr>
                                    </p:animEffect>
                                  </p:childTnLst>
                                </p:cTn>
                              </p:par>
                            </p:childTnLst>
                          </p:cTn>
                        </p:par>
                        <p:par>
                          <p:cTn id="43" fill="hold">
                            <p:stCondLst>
                              <p:cond delay="145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2000"/>
                                        <p:tgtEl>
                                          <p:spTgt spid="18"/>
                                        </p:tgtEl>
                                      </p:cBhvr>
                                    </p:animEffect>
                                  </p:childTnLst>
                                </p:cTn>
                              </p:par>
                            </p:childTnLst>
                          </p:cTn>
                        </p:par>
                        <p:par>
                          <p:cTn id="47" fill="hold">
                            <p:stCondLst>
                              <p:cond delay="165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P spid="8" grpId="0" animBg="1"/>
      <p:bldP spid="10" grpId="0" animBg="1"/>
      <p:bldP spid="13" grpId="0" animBg="1"/>
      <p:bldP spid="15"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Bedre (2021) | Filmas.lv | LMDb"/>
          <p:cNvPicPr>
            <a:picLocks noChangeAspect="1" noChangeArrowheads="1"/>
          </p:cNvPicPr>
          <p:nvPr/>
        </p:nvPicPr>
        <p:blipFill>
          <a:blip r:embed="rId2" cstate="print"/>
          <a:srcRect t="16686"/>
          <a:stretch>
            <a:fillRect/>
          </a:stretch>
        </p:blipFill>
        <p:spPr bwMode="auto">
          <a:xfrm>
            <a:off x="0" y="3212976"/>
            <a:ext cx="9144000" cy="4249891"/>
          </a:xfrm>
          <a:prstGeom prst="rect">
            <a:avLst/>
          </a:prstGeom>
          <a:noFill/>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800" b="1" dirty="0" smtClean="0">
                <a:solidFill>
                  <a:schemeClr val="tx1"/>
                </a:solidFill>
              </a:rPr>
              <a:t>1.solis ir atzīt sev/citiem, ka esi bedrē</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sp>
        <p:nvSpPr>
          <p:cNvPr id="6" name="Rounded Rectangle 4"/>
          <p:cNvSpPr/>
          <p:nvPr/>
        </p:nvSpPr>
        <p:spPr>
          <a:xfrm>
            <a:off x="1674193" y="836712"/>
            <a:ext cx="5778127" cy="711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Tā ir subjektīva sajūta</a:t>
            </a:r>
            <a:endParaRPr lang="lv-LV" sz="4000" dirty="0"/>
          </a:p>
        </p:txBody>
      </p:sp>
      <p:sp>
        <p:nvSpPr>
          <p:cNvPr id="7" name="Rounded Rectangle 4"/>
          <p:cNvSpPr/>
          <p:nvPr/>
        </p:nvSpPr>
        <p:spPr>
          <a:xfrm>
            <a:off x="179512" y="1938490"/>
            <a:ext cx="4248472" cy="19945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Tu esi savas dzīves zemākajā punktā</a:t>
            </a:r>
            <a:endParaRPr lang="lv-LV" sz="4000" dirty="0"/>
          </a:p>
        </p:txBody>
      </p:sp>
      <p:sp>
        <p:nvSpPr>
          <p:cNvPr id="8" name="Rounded Rectangle 4"/>
          <p:cNvSpPr/>
          <p:nvPr/>
        </p:nvSpPr>
        <p:spPr>
          <a:xfrm>
            <a:off x="5004048" y="2185842"/>
            <a:ext cx="3600400" cy="15392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Iekritis bedrē un netiec ārā</a:t>
            </a:r>
            <a:endParaRPr lang="lv-LV" sz="4000" dirty="0"/>
          </a:p>
        </p:txBody>
      </p:sp>
      <p:sp>
        <p:nvSpPr>
          <p:cNvPr id="2" name="Labā bultiņa 1"/>
          <p:cNvSpPr/>
          <p:nvPr/>
        </p:nvSpPr>
        <p:spPr>
          <a:xfrm rot="7753511">
            <a:off x="2941575" y="1582643"/>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Labā bultiņa 9"/>
          <p:cNvSpPr/>
          <p:nvPr/>
        </p:nvSpPr>
        <p:spPr>
          <a:xfrm rot="4019321">
            <a:off x="5528487" y="1617883"/>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6500"/>
                            </p:stCondLst>
                            <p:childTnLst>
                              <p:par>
                                <p:cTn id="25" presetID="1"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P spid="8" grpId="0" animBg="1"/>
      <p:bldP spid="2"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Bedre (2021) | Filmas.lv | LMDb"/>
          <p:cNvPicPr>
            <a:picLocks noChangeAspect="1" noChangeArrowheads="1"/>
          </p:cNvPicPr>
          <p:nvPr/>
        </p:nvPicPr>
        <p:blipFill>
          <a:blip r:embed="rId2" cstate="print"/>
          <a:srcRect t="16686" b="17740"/>
          <a:stretch>
            <a:fillRect/>
          </a:stretch>
        </p:blipFill>
        <p:spPr bwMode="auto">
          <a:xfrm>
            <a:off x="-49108" y="2564904"/>
            <a:ext cx="9193108" cy="4383950"/>
          </a:xfrm>
          <a:prstGeom prst="rect">
            <a:avLst/>
          </a:prstGeom>
          <a:noFill/>
        </p:spPr>
      </p:pic>
      <p:sp>
        <p:nvSpPr>
          <p:cNvPr id="10243" name="Rectangle 2"/>
          <p:cNvSpPr>
            <a:spLocks noGrp="1" noChangeArrowheads="1"/>
          </p:cNvSpPr>
          <p:nvPr>
            <p:ph type="title" idx="4294967295"/>
          </p:nvPr>
        </p:nvSpPr>
        <p:spPr>
          <a:xfrm>
            <a:off x="0" y="273844"/>
            <a:ext cx="9144000" cy="850900"/>
          </a:xfrm>
        </p:spPr>
        <p:txBody>
          <a:bodyPr/>
          <a:lstStyle/>
          <a:p>
            <a:pPr eaLnBrk="1" hangingPunct="1"/>
            <a:r>
              <a:rPr lang="lv-LV" sz="4800" b="1" dirty="0" smtClean="0">
                <a:solidFill>
                  <a:schemeClr val="tx1"/>
                </a:solidFill>
              </a:rPr>
              <a:t>Ko cilvēks dara, </a:t>
            </a:r>
            <a:br>
              <a:rPr lang="lv-LV" sz="4800" b="1" dirty="0" smtClean="0">
                <a:solidFill>
                  <a:schemeClr val="tx1"/>
                </a:solidFill>
              </a:rPr>
            </a:br>
            <a:r>
              <a:rPr lang="lv-LV" sz="4800" b="1" dirty="0" smtClean="0">
                <a:solidFill>
                  <a:schemeClr val="tx1"/>
                </a:solidFill>
              </a:rPr>
              <a:t>kad fiziski iekrīt bedrē?</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sp>
        <p:nvSpPr>
          <p:cNvPr id="7" name="Rounded Rectangle 4"/>
          <p:cNvSpPr/>
          <p:nvPr/>
        </p:nvSpPr>
        <p:spPr>
          <a:xfrm>
            <a:off x="179512" y="1866482"/>
            <a:ext cx="4248472" cy="10584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Mēģini tikt laukā</a:t>
            </a:r>
            <a:endParaRPr lang="lv-LV" sz="4000" dirty="0"/>
          </a:p>
        </p:txBody>
      </p:sp>
      <p:sp>
        <p:nvSpPr>
          <p:cNvPr id="8" name="Rounded Rectangle 4"/>
          <p:cNvSpPr/>
          <p:nvPr/>
        </p:nvSpPr>
        <p:spPr>
          <a:xfrm>
            <a:off x="5004048" y="2036277"/>
            <a:ext cx="3600400" cy="81665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Sauc palīgā</a:t>
            </a:r>
            <a:endParaRPr lang="lv-LV" sz="4000" dirty="0"/>
          </a:p>
        </p:txBody>
      </p:sp>
      <p:sp>
        <p:nvSpPr>
          <p:cNvPr id="2" name="Labā bultiņa 1"/>
          <p:cNvSpPr/>
          <p:nvPr/>
        </p:nvSpPr>
        <p:spPr>
          <a:xfrm rot="7753511">
            <a:off x="2941575" y="1433077"/>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Labā bultiņa 9"/>
          <p:cNvSpPr/>
          <p:nvPr/>
        </p:nvSpPr>
        <p:spPr>
          <a:xfrm rot="4019321">
            <a:off x="5528487" y="1468317"/>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par>
                          <p:cTn id="13" fill="hold">
                            <p:stCondLst>
                              <p:cond delay="2500"/>
                            </p:stCondLst>
                            <p:childTnLst>
                              <p:par>
                                <p:cTn id="14" presetID="1"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4500"/>
                            </p:stCondLst>
                            <p:childTnLst>
                              <p:par>
                                <p:cTn id="21" presetID="1"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P spid="2" grpId="0" animBg="1"/>
      <p:bldP spid="1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9863</TotalTime>
  <Words>839</Words>
  <Application>Microsoft Office PowerPoint</Application>
  <PresentationFormat>On-screen Show (4:3)</PresentationFormat>
  <Paragraphs>140</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Default Design</vt:lpstr>
      <vt:lpstr>2.Kor.1:9-10 Paļaušanās uz Dievu</vt:lpstr>
      <vt:lpstr>2. solis</vt:lpstr>
      <vt:lpstr>AA 12 soļi ir liecība:</vt:lpstr>
      <vt:lpstr>1. solis</vt:lpstr>
      <vt:lpstr>Dr. Ričs Melheims:</vt:lpstr>
      <vt:lpstr>Nīls Ārmstrongs:</vt:lpstr>
      <vt:lpstr>Vai ir iespējams tikt vaļā no grēka (atkarības) ar savu gribas spēku? </vt:lpstr>
      <vt:lpstr>1.solis ir atzīt sev/citiem, ka esi bedrē</vt:lpstr>
      <vt:lpstr>Ko cilvēks dara,  kad fiziski iekrīt bedrē?</vt:lpstr>
      <vt:lpstr>Kāpēc cilvēks, nonācis atkarībā</vt:lpstr>
      <vt:lpstr>Kāpēc cilvēks nesauc palīgā?</vt:lpstr>
      <vt:lpstr>Atkarība kā bedres rakšana</vt:lpstr>
      <vt:lpstr>1. solis</vt:lpstr>
      <vt:lpstr>2. solis</vt:lpstr>
      <vt:lpstr>Slide 15</vt:lpstr>
      <vt:lpstr>Aplama ticība noveda bedrē</vt:lpstr>
      <vt:lpstr>Slide 17</vt:lpstr>
      <vt:lpstr>Ticēt ir</vt:lpstr>
      <vt:lpstr>2.Kor.1:9-10 Paļaušanās uz Dievu</vt:lpstr>
      <vt:lpstr>Laba ticības pieredze</vt:lpstr>
      <vt:lpstr>Laba ticības pieredze</vt:lpstr>
      <vt:lpstr>Lidošana</vt:lpstr>
      <vt:lpstr>Operācija</vt:lpstr>
      <vt:lpstr>Uzklausīta lūgšana</vt:lpstr>
      <vt:lpstr>Cilvēki brīvi no alkohola,  ejot 12 soļus</vt:lpstr>
      <vt:lpstr>2. solis</vt:lpstr>
      <vt:lpstr>AA lūgšana:</vt:lpstr>
      <vt:lpstr>Un Dieva miers, kas ir augstāks par visu saprašanu lai pasargā jūsu sirdis un jūsu domas. Āmen </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129</cp:revision>
  <dcterms:created xsi:type="dcterms:W3CDTF">2010-10-07T14:46:11Z</dcterms:created>
  <dcterms:modified xsi:type="dcterms:W3CDTF">2024-10-19T09:16:58Z</dcterms:modified>
</cp:coreProperties>
</file>