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2" r:id="rId3"/>
    <p:sldId id="268" r:id="rId4"/>
    <p:sldId id="284" r:id="rId5"/>
    <p:sldId id="286" r:id="rId6"/>
    <p:sldId id="276" r:id="rId7"/>
    <p:sldId id="288" r:id="rId8"/>
    <p:sldId id="289" r:id="rId9"/>
    <p:sldId id="290" r:id="rId10"/>
    <p:sldId id="291" r:id="rId11"/>
    <p:sldId id="293" r:id="rId12"/>
    <p:sldId id="283" r:id="rId13"/>
    <p:sldId id="285" r:id="rId14"/>
    <p:sldId id="292" r:id="rId15"/>
    <p:sldId id="279" r:id="rId16"/>
    <p:sldId id="272" r:id="rId17"/>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6629D73-5E6E-4C40-B529-FA1A744F60F7}"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8914193-AE5F-4921-A714-B7B09A3ECB89}"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C13AD8C-803F-40D7-94F8-73A28164C06F}"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E8093CC-C49C-4BAA-912A-9F35BA8538A6}"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13E7214-17DD-4C88-B266-B940E6467389}"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B6B33D8-68E2-40EF-81D5-B8CF7A7A1F99}"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10D8906D-7E90-48FA-8DD0-450507FFBD3B}"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4781EE33-527A-448D-8A53-00EBCAF2751E}"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0CC1DEF9-240D-49B6-AE86-8FBCDFFB0E20}"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86C914B-5E22-48E4-BD25-D33D448E60A4}"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C9077D7-B4FB-4E4A-9288-2D2C7D933DBD}"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AC70F856-7F6E-4CAF-B6D5-26DC59F2C80F}"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8.png"/><Relationship Id="rId7"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6840537" cy="1071563"/>
          </a:xfrm>
        </p:spPr>
        <p:txBody>
          <a:bodyPr/>
          <a:lstStyle/>
          <a:p>
            <a:pPr eaLnBrk="1" hangingPunct="1"/>
            <a:r>
              <a:rPr lang="lv-LV" sz="4000" b="1" smtClean="0">
                <a:solidFill>
                  <a:schemeClr val="tx1"/>
                </a:solidFill>
              </a:rPr>
              <a:t>Lk.8:4-15 Sējējs</a:t>
            </a:r>
          </a:p>
        </p:txBody>
      </p:sp>
      <p:pic>
        <p:nvPicPr>
          <p:cNvPr id="2051" name="Picture 3" descr="DOVE019"/>
          <p:cNvPicPr>
            <a:picLocks noChangeAspect="1" noChangeArrowheads="1"/>
          </p:cNvPicPr>
          <p:nvPr/>
        </p:nvPicPr>
        <p:blipFill>
          <a:blip r:embed="rId2" cstate="print"/>
          <a:srcRect/>
          <a:stretch>
            <a:fillRect/>
          </a:stretch>
        </p:blipFill>
        <p:spPr bwMode="auto">
          <a:xfrm>
            <a:off x="314325" y="71438"/>
            <a:ext cx="685800" cy="977900"/>
          </a:xfrm>
          <a:prstGeom prst="rect">
            <a:avLst/>
          </a:prstGeom>
          <a:noFill/>
          <a:ln w="9525">
            <a:noFill/>
            <a:miter lim="800000"/>
            <a:headEnd/>
            <a:tailEnd/>
          </a:ln>
        </p:spPr>
      </p:pic>
      <p:sp>
        <p:nvSpPr>
          <p:cNvPr id="2052" name="Text Box 6"/>
          <p:cNvSpPr txBox="1">
            <a:spLocks noChangeArrowheads="1"/>
          </p:cNvSpPr>
          <p:nvPr/>
        </p:nvSpPr>
        <p:spPr bwMode="auto">
          <a:xfrm>
            <a:off x="7500938" y="0"/>
            <a:ext cx="1643062" cy="400050"/>
          </a:xfrm>
          <a:prstGeom prst="rect">
            <a:avLst/>
          </a:prstGeom>
          <a:noFill/>
          <a:ln w="9525">
            <a:noFill/>
            <a:miter lim="800000"/>
            <a:headEnd/>
            <a:tailEnd/>
          </a:ln>
        </p:spPr>
        <p:txBody>
          <a:bodyPr>
            <a:spAutoFit/>
          </a:bodyPr>
          <a:lstStyle/>
          <a:p>
            <a:pPr>
              <a:spcBef>
                <a:spcPct val="50000"/>
              </a:spcBef>
            </a:pPr>
            <a:r>
              <a:rPr lang="lv-LV" sz="2000" dirty="0" smtClean="0"/>
              <a:t>20</a:t>
            </a:r>
            <a:r>
              <a:rPr lang="lv-LV" sz="2000" dirty="0" smtClean="0"/>
              <a:t>.feb.2022.</a:t>
            </a:r>
            <a:endParaRPr lang="lv-LV" sz="2000" dirty="0"/>
          </a:p>
        </p:txBody>
      </p:sp>
      <p:pic>
        <p:nvPicPr>
          <p:cNvPr id="2054" name="Picture 6"/>
          <p:cNvPicPr>
            <a:picLocks noChangeAspect="1" noChangeArrowheads="1"/>
          </p:cNvPicPr>
          <p:nvPr/>
        </p:nvPicPr>
        <p:blipFill>
          <a:blip r:embed="rId3" cstate="print"/>
          <a:srcRect/>
          <a:stretch>
            <a:fillRect/>
          </a:stretch>
        </p:blipFill>
        <p:spPr bwMode="auto">
          <a:xfrm>
            <a:off x="755649" y="856624"/>
            <a:ext cx="8033933" cy="6001376"/>
          </a:xfrm>
          <a:prstGeom prst="rect">
            <a:avLst/>
          </a:prstGeom>
          <a:ln>
            <a:noFill/>
          </a:ln>
          <a:effectLst>
            <a:softEdge rad="112500"/>
          </a:effectLst>
        </p:spPr>
      </p:pic>
      <p:sp>
        <p:nvSpPr>
          <p:cNvPr id="2" name="Text Box 6"/>
          <p:cNvSpPr txBox="1">
            <a:spLocks noChangeArrowheads="1"/>
          </p:cNvSpPr>
          <p:nvPr/>
        </p:nvSpPr>
        <p:spPr bwMode="auto">
          <a:xfrm>
            <a:off x="6227763" y="620713"/>
            <a:ext cx="2916237" cy="400050"/>
          </a:xfrm>
          <a:prstGeom prst="rect">
            <a:avLst/>
          </a:prstGeom>
          <a:noFill/>
          <a:ln w="9525">
            <a:noFill/>
            <a:miter lim="800000"/>
            <a:headEnd/>
            <a:tailEnd/>
          </a:ln>
        </p:spPr>
        <p:txBody>
          <a:bodyPr>
            <a:spAutoFit/>
          </a:bodyPr>
          <a:lstStyle/>
          <a:p>
            <a:pPr>
              <a:spcBef>
                <a:spcPct val="50000"/>
              </a:spcBef>
            </a:pPr>
            <a:r>
              <a:rPr lang="lv-LV" sz="2000"/>
              <a:t>Māc. Roberts Otomers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dirty="0" smtClean="0"/>
              <a:t>     </a:t>
            </a:r>
            <a:r>
              <a:rPr lang="lv-LV" i="1" dirty="0" smtClean="0"/>
              <a:t>15 labā augsnē – ir tie, kas vārdu dzird un glabā to krietnā un labā sirdī un augļus nes pacietībā.</a:t>
            </a:r>
            <a:r>
              <a:rPr lang="lv-LV" dirty="0" smtClean="0"/>
              <a:t> </a:t>
            </a:r>
          </a:p>
        </p:txBody>
      </p:sp>
      <p:sp>
        <p:nvSpPr>
          <p:cNvPr id="7" name="Rectangle 6"/>
          <p:cNvSpPr>
            <a:spLocks noChangeArrowheads="1"/>
          </p:cNvSpPr>
          <p:nvPr/>
        </p:nvSpPr>
        <p:spPr bwMode="auto">
          <a:xfrm>
            <a:off x="0" y="1041023"/>
            <a:ext cx="6084168" cy="5816977"/>
          </a:xfrm>
          <a:prstGeom prst="rect">
            <a:avLst/>
          </a:prstGeom>
          <a:noFill/>
          <a:ln w="9525">
            <a:noFill/>
            <a:miter lim="800000"/>
            <a:headEnd/>
            <a:tailEnd/>
          </a:ln>
        </p:spPr>
        <p:txBody>
          <a:bodyPr wrap="square">
            <a:spAutoFit/>
          </a:bodyPr>
          <a:lstStyle/>
          <a:p>
            <a:pPr>
              <a:buFontTx/>
              <a:buChar char="•"/>
            </a:pPr>
            <a:r>
              <a:rPr lang="lv-LV" sz="2800" dirty="0"/>
              <a:t>Un visbeidzot </a:t>
            </a:r>
            <a:r>
              <a:rPr lang="lv-LV" sz="2800" b="1" dirty="0"/>
              <a:t>labā augsnē</a:t>
            </a:r>
            <a:r>
              <a:rPr lang="lv-LV" sz="2800" dirty="0"/>
              <a:t> ir tie, kas </a:t>
            </a:r>
            <a:r>
              <a:rPr lang="lv-LV" sz="3600" b="1" dirty="0" smtClean="0"/>
              <a:t>sadzird</a:t>
            </a:r>
            <a:r>
              <a:rPr lang="lv-LV" sz="2800" dirty="0" smtClean="0"/>
              <a:t> </a:t>
            </a:r>
            <a:r>
              <a:rPr lang="lv-LV" sz="2800" dirty="0" smtClean="0"/>
              <a:t>un</a:t>
            </a:r>
            <a:r>
              <a:rPr lang="lv-LV" sz="2800" dirty="0" smtClean="0"/>
              <a:t> </a:t>
            </a:r>
            <a:r>
              <a:rPr lang="lv-LV" sz="3600" b="1" dirty="0"/>
              <a:t>uzņem</a:t>
            </a:r>
            <a:r>
              <a:rPr lang="lv-LV" sz="2800" dirty="0"/>
              <a:t> savā </a:t>
            </a:r>
            <a:r>
              <a:rPr lang="lv-LV" sz="2800" b="1" dirty="0"/>
              <a:t>sirdī </a:t>
            </a:r>
            <a:r>
              <a:rPr lang="lv-LV" sz="2800" dirty="0"/>
              <a:t>vēsti par </a:t>
            </a:r>
            <a:r>
              <a:rPr lang="lv-LV" sz="2800" b="1" dirty="0"/>
              <a:t>Kristus</a:t>
            </a:r>
            <a:r>
              <a:rPr lang="lv-LV" sz="2800" dirty="0"/>
              <a:t> lielo </a:t>
            </a:r>
            <a:r>
              <a:rPr lang="lv-LV" sz="2800" b="1" dirty="0"/>
              <a:t>mīlestību</a:t>
            </a:r>
            <a:r>
              <a:rPr lang="lv-LV" sz="2800" dirty="0"/>
              <a:t> pret mums, to </a:t>
            </a:r>
            <a:r>
              <a:rPr lang="lv-LV" sz="2800" b="1" dirty="0"/>
              <a:t>pārdomā</a:t>
            </a:r>
            <a:r>
              <a:rPr lang="lv-LV" sz="2800" dirty="0"/>
              <a:t> un to tur kā lielu </a:t>
            </a:r>
            <a:r>
              <a:rPr lang="lv-LV" sz="2800" b="1" dirty="0"/>
              <a:t>dārgumu</a:t>
            </a:r>
            <a:r>
              <a:rPr lang="lv-LV" sz="2800" dirty="0"/>
              <a:t>, lai vēlāk to varētu </a:t>
            </a:r>
            <a:r>
              <a:rPr lang="lv-LV" sz="2800" b="1" dirty="0"/>
              <a:t>pielietot savā dzīvē</a:t>
            </a:r>
            <a:r>
              <a:rPr lang="lv-LV" sz="2800" dirty="0"/>
              <a:t> </a:t>
            </a:r>
          </a:p>
          <a:p>
            <a:pPr>
              <a:buFontTx/>
              <a:buChar char="•"/>
            </a:pPr>
            <a:r>
              <a:rPr lang="lv-LV" sz="2800" dirty="0"/>
              <a:t>Tas reizēm varbūt </a:t>
            </a:r>
            <a:r>
              <a:rPr lang="lv-LV" sz="2800" b="1" dirty="0"/>
              <a:t>no malas</a:t>
            </a:r>
            <a:r>
              <a:rPr lang="lv-LV" sz="2800" dirty="0"/>
              <a:t> izskatās, kā pavisam </a:t>
            </a:r>
            <a:r>
              <a:rPr lang="lv-LV" sz="2800" b="1" dirty="0"/>
              <a:t>nenozīmīga lieta</a:t>
            </a:r>
            <a:r>
              <a:rPr lang="lv-LV" sz="2800" dirty="0"/>
              <a:t> – </a:t>
            </a:r>
            <a:r>
              <a:rPr lang="lv-LV" sz="2800" b="1" dirty="0"/>
              <a:t>ieklausīties un pārdomāt </a:t>
            </a:r>
            <a:r>
              <a:rPr lang="lv-LV" sz="2800" dirty="0"/>
              <a:t>Dieva vārdu, nākot uz </a:t>
            </a:r>
            <a:r>
              <a:rPr lang="lv-LV" sz="2800" b="1" dirty="0" smtClean="0"/>
              <a:t>dievkalpojumu</a:t>
            </a:r>
            <a:r>
              <a:rPr lang="lv-LV" sz="2800" dirty="0" smtClean="0"/>
              <a:t>, </a:t>
            </a:r>
            <a:r>
              <a:rPr lang="lv-LV" sz="2800" b="1" dirty="0" err="1" smtClean="0"/>
              <a:t>bībeles</a:t>
            </a:r>
            <a:r>
              <a:rPr lang="lv-LV" sz="2800" b="1" dirty="0" smtClean="0"/>
              <a:t> stundām, </a:t>
            </a:r>
            <a:r>
              <a:rPr lang="lv-LV" sz="2800" dirty="0" smtClean="0"/>
              <a:t>bet </a:t>
            </a:r>
            <a:r>
              <a:rPr lang="lv-LV" sz="2800" dirty="0"/>
              <a:t>to </a:t>
            </a:r>
            <a:r>
              <a:rPr lang="lv-LV" sz="2800" b="1" dirty="0" smtClean="0"/>
              <a:t>darot</a:t>
            </a:r>
            <a:r>
              <a:rPr lang="lv-LV" sz="2800" dirty="0"/>
              <a:t>, var nest </a:t>
            </a:r>
            <a:r>
              <a:rPr lang="lv-LV" sz="2800" b="1" dirty="0"/>
              <a:t>visnenovērtējamākos augļus</a:t>
            </a:r>
            <a:r>
              <a:rPr lang="lv-LV" sz="2800" dirty="0"/>
              <a:t>. </a:t>
            </a:r>
            <a:endParaRPr lang="en-US" sz="2800" dirty="0"/>
          </a:p>
        </p:txBody>
      </p:sp>
      <p:pic>
        <p:nvPicPr>
          <p:cNvPr id="5" name="Picture 7"/>
          <p:cNvPicPr>
            <a:picLocks noChangeAspect="1" noChangeArrowheads="1"/>
          </p:cNvPicPr>
          <p:nvPr/>
        </p:nvPicPr>
        <p:blipFill>
          <a:blip r:embed="rId2" cstate="print"/>
          <a:srcRect l="4742" r="7788"/>
          <a:stretch>
            <a:fillRect/>
          </a:stretch>
        </p:blipFill>
        <p:spPr bwMode="auto">
          <a:xfrm>
            <a:off x="6012160" y="1484784"/>
            <a:ext cx="2952328" cy="381642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8" presetClass="entr" presetSubtype="3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amond(out)">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0" y="0"/>
            <a:ext cx="9144000" cy="1052513"/>
          </a:xfrm>
        </p:spPr>
        <p:txBody>
          <a:bodyPr/>
          <a:lstStyle/>
          <a:p>
            <a:pPr marL="0" indent="0">
              <a:spcBef>
                <a:spcPts val="0"/>
              </a:spcBef>
            </a:pPr>
            <a:r>
              <a:rPr lang="lv-LV" sz="2800" i="1" dirty="0" smtClean="0"/>
              <a:t>“</a:t>
            </a:r>
            <a:r>
              <a:rPr lang="lv-LV" sz="2800" i="1" dirty="0" smtClean="0"/>
              <a:t>Jo tik ļoti </a:t>
            </a:r>
            <a:r>
              <a:rPr lang="lv-LV" sz="2800" b="1" i="1" dirty="0" smtClean="0"/>
              <a:t>Dievs pasauli mīlējis</a:t>
            </a:r>
            <a:r>
              <a:rPr lang="lv-LV" sz="2800" i="1" dirty="0" smtClean="0"/>
              <a:t>, </a:t>
            </a:r>
            <a:r>
              <a:rPr lang="lv-LV" sz="2800" i="1" dirty="0" smtClean="0"/>
              <a:t>ka Viņš devis Savu </a:t>
            </a:r>
            <a:r>
              <a:rPr lang="lv-LV" sz="2800" b="1" i="1" dirty="0" err="1" smtClean="0"/>
              <a:t>vienpiedzimušo</a:t>
            </a:r>
            <a:r>
              <a:rPr lang="lv-LV" sz="2800" b="1" i="1" dirty="0" smtClean="0"/>
              <a:t> Dēlu</a:t>
            </a:r>
            <a:r>
              <a:rPr lang="lv-LV" sz="2800" i="1" dirty="0" smtClean="0"/>
              <a:t>, lai neviens, kas </a:t>
            </a:r>
            <a:r>
              <a:rPr lang="lv-LV" sz="2800" b="1" i="1" dirty="0" smtClean="0"/>
              <a:t>Viņam tic</a:t>
            </a:r>
            <a:r>
              <a:rPr lang="lv-LV" sz="2800" i="1" dirty="0" smtClean="0"/>
              <a:t>, </a:t>
            </a:r>
            <a:r>
              <a:rPr lang="lv-LV" sz="2800" b="1" i="1" dirty="0" smtClean="0"/>
              <a:t>nepazustu</a:t>
            </a:r>
            <a:r>
              <a:rPr lang="lv-LV" sz="2800" i="1" dirty="0" smtClean="0"/>
              <a:t>, bet </a:t>
            </a:r>
            <a:r>
              <a:rPr lang="lv-LV" sz="2800" b="1" i="1" dirty="0" smtClean="0"/>
              <a:t>dabūtu mūžīgo dzīvību</a:t>
            </a:r>
            <a:r>
              <a:rPr lang="lv-LV" sz="2800" i="1" dirty="0" smtClean="0"/>
              <a:t>.” (Jņ.3:16)</a:t>
            </a:r>
          </a:p>
          <a:p>
            <a:pPr marL="0" indent="0">
              <a:spcBef>
                <a:spcPts val="0"/>
              </a:spcBef>
            </a:pPr>
            <a:r>
              <a:rPr lang="lv-LV" sz="2800" i="1" dirty="0" smtClean="0"/>
              <a:t>“Jo </a:t>
            </a:r>
            <a:r>
              <a:rPr lang="lv-LV" sz="2800" b="1" i="1" dirty="0" smtClean="0"/>
              <a:t>Dieva vārds </a:t>
            </a:r>
            <a:r>
              <a:rPr lang="lv-LV" sz="2800" i="1" dirty="0" smtClean="0"/>
              <a:t>ir </a:t>
            </a:r>
            <a:r>
              <a:rPr lang="lv-LV" sz="2800" b="1" i="1" dirty="0" smtClean="0"/>
              <a:t>dzīvs</a:t>
            </a:r>
            <a:r>
              <a:rPr lang="lv-LV" sz="2800" i="1" dirty="0" smtClean="0"/>
              <a:t> un </a:t>
            </a:r>
            <a:r>
              <a:rPr lang="lv-LV" sz="2800" b="1" i="1" dirty="0" smtClean="0"/>
              <a:t>darbīgs</a:t>
            </a:r>
            <a:r>
              <a:rPr lang="lv-LV" sz="2800" i="1" dirty="0" smtClean="0"/>
              <a:t> </a:t>
            </a:r>
            <a:r>
              <a:rPr lang="lv-LV" sz="2800" i="1" dirty="0" smtClean="0"/>
              <a:t>un asāks par katru abās pusēs griezīgu zobenu un </a:t>
            </a:r>
            <a:r>
              <a:rPr lang="lv-LV" sz="2800" b="1" i="1" dirty="0" smtClean="0"/>
              <a:t>spiežas dziļi iekšā</a:t>
            </a:r>
            <a:r>
              <a:rPr lang="lv-LV" sz="2800" i="1" dirty="0" smtClean="0"/>
              <a:t>, līdz kamēr </a:t>
            </a:r>
            <a:r>
              <a:rPr lang="lv-LV" sz="2800" b="1" i="1" dirty="0" smtClean="0"/>
              <a:t>pāršķir dvēseli </a:t>
            </a:r>
            <a:r>
              <a:rPr lang="lv-LV" sz="2800" i="1" dirty="0" smtClean="0"/>
              <a:t>un </a:t>
            </a:r>
            <a:r>
              <a:rPr lang="lv-LV" sz="2800" b="1" i="1" dirty="0" smtClean="0"/>
              <a:t>garu</a:t>
            </a:r>
            <a:r>
              <a:rPr lang="lv-LV" sz="2800" i="1" dirty="0" smtClean="0"/>
              <a:t>, locekļus un smadzenes, un ir domu un sirds prāta tiesnesis</a:t>
            </a:r>
            <a:r>
              <a:rPr lang="lv-LV" sz="2800" i="1" dirty="0" smtClean="0"/>
              <a:t>.” (Ebr.4:12)</a:t>
            </a:r>
          </a:p>
          <a:p>
            <a:pPr marL="0" indent="0">
              <a:spcBef>
                <a:spcPts val="0"/>
              </a:spcBef>
            </a:pPr>
            <a:r>
              <a:rPr lang="lv-LV" sz="2800" i="1" dirty="0" smtClean="0"/>
              <a:t>Visi </a:t>
            </a:r>
            <a:r>
              <a:rPr lang="lv-LV" sz="2800" b="1" i="1" dirty="0" smtClean="0"/>
              <a:t>Dieva iedvesti raksti </a:t>
            </a:r>
            <a:r>
              <a:rPr lang="lv-LV" sz="2800" i="1" dirty="0" smtClean="0"/>
              <a:t>ir </a:t>
            </a:r>
            <a:r>
              <a:rPr lang="lv-LV" sz="2800" i="1" dirty="0" smtClean="0"/>
              <a:t>noderīgi </a:t>
            </a:r>
            <a:r>
              <a:rPr lang="lv-LV" sz="2800" b="1" i="1" dirty="0" smtClean="0"/>
              <a:t>mācībai</a:t>
            </a:r>
            <a:r>
              <a:rPr lang="lv-LV" sz="2800" i="1" dirty="0" smtClean="0"/>
              <a:t>, </a:t>
            </a:r>
            <a:r>
              <a:rPr lang="lv-LV" sz="2800" b="1" i="1" dirty="0" smtClean="0"/>
              <a:t>vainas pierādīšanai, labošanai, audzināšanai taisnībā</a:t>
            </a:r>
            <a:r>
              <a:rPr lang="lv-LV" sz="2800" i="1" dirty="0" smtClean="0"/>
              <a:t>, lai </a:t>
            </a:r>
            <a:r>
              <a:rPr lang="lv-LV" sz="2800" i="1" dirty="0" smtClean="0"/>
              <a:t>Dieva cilvēks būtu </a:t>
            </a:r>
            <a:r>
              <a:rPr lang="lv-LV" sz="2800" b="1" i="1" dirty="0" smtClean="0"/>
              <a:t>pilnīgs</a:t>
            </a:r>
            <a:r>
              <a:rPr lang="lv-LV" sz="2800" i="1" dirty="0" smtClean="0"/>
              <a:t>, </a:t>
            </a:r>
            <a:r>
              <a:rPr lang="lv-LV" sz="2800" b="1" i="1" dirty="0" smtClean="0"/>
              <a:t>sagatavots</a:t>
            </a:r>
            <a:r>
              <a:rPr lang="lv-LV" sz="2800" i="1" dirty="0" smtClean="0"/>
              <a:t> katram </a:t>
            </a:r>
            <a:r>
              <a:rPr lang="lv-LV" sz="2800" b="1" i="1" dirty="0" smtClean="0"/>
              <a:t>labam darbam</a:t>
            </a:r>
            <a:r>
              <a:rPr lang="lv-LV" sz="2800" i="1" dirty="0" smtClean="0"/>
              <a:t>. (2.Tim.3:16-17)</a:t>
            </a:r>
            <a:endParaRPr lang="lv-LV" sz="2800" i="1" dirty="0" smtClean="0"/>
          </a:p>
          <a:p>
            <a:pPr marL="0" indent="0">
              <a:spcBef>
                <a:spcPts val="0"/>
              </a:spcBef>
            </a:pPr>
            <a:endParaRPr lang="lv-LV" sz="2800" i="1" dirty="0" smtClean="0"/>
          </a:p>
        </p:txBody>
      </p:sp>
      <p:pic>
        <p:nvPicPr>
          <p:cNvPr id="7172" name="Picture 4"/>
          <p:cNvPicPr>
            <a:picLocks noChangeAspect="1" noChangeArrowheads="1"/>
          </p:cNvPicPr>
          <p:nvPr/>
        </p:nvPicPr>
        <p:blipFill>
          <a:blip r:embed="rId2" cstate="print"/>
          <a:srcRect t="4061"/>
          <a:stretch>
            <a:fillRect/>
          </a:stretch>
        </p:blipFill>
        <p:spPr bwMode="auto">
          <a:xfrm>
            <a:off x="1115616" y="4608512"/>
            <a:ext cx="6912768" cy="227687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1" end="1"/>
                                            </p:txEl>
                                          </p:spTgt>
                                        </p:tgtEl>
                                        <p:attrNameLst>
                                          <p:attrName>style.visibility</p:attrName>
                                        </p:attrNameLst>
                                      </p:cBhvr>
                                      <p:to>
                                        <p:strVal val="visible"/>
                                      </p:to>
                                    </p:set>
                                    <p:anim calcmode="lin" valueType="num">
                                      <p:cBhvr additive="base">
                                        <p:cTn id="7" dur="500" fill="hold"/>
                                        <p:tgtEl>
                                          <p:spTgt spid="1126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 calcmode="lin" valueType="num">
                                      <p:cBhvr additive="base">
                                        <p:cTn id="12"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1267">
                                            <p:txEl>
                                              <p:pRg st="2" end="2"/>
                                            </p:txEl>
                                          </p:spTgt>
                                        </p:tgtEl>
                                        <p:attrNameLst>
                                          <p:attrName>style.visibility</p:attrName>
                                        </p:attrNameLst>
                                      </p:cBhvr>
                                      <p:to>
                                        <p:strVal val="visible"/>
                                      </p:to>
                                    </p:set>
                                    <p:anim calcmode="lin" valueType="num">
                                      <p:cBhvr additive="base">
                                        <p:cTn id="17" dur="500" fill="hold"/>
                                        <p:tgtEl>
                                          <p:spTgt spid="11267">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267">
                                            <p:txEl>
                                              <p:pRg st="2" end="2"/>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7172"/>
                                        </p:tgtEl>
                                        <p:attrNameLst>
                                          <p:attrName>style.visibility</p:attrName>
                                        </p:attrNameLst>
                                      </p:cBhvr>
                                      <p:to>
                                        <p:strVal val="visible"/>
                                      </p:to>
                                    </p:set>
                                    <p:animEffect transition="in" filter="fade">
                                      <p:cBhvr>
                                        <p:cTn id="21" dur="2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print"/>
          <a:srcRect l="8519" t="2565" r="3676" b="7673"/>
          <a:stretch>
            <a:fillRect/>
          </a:stretch>
        </p:blipFill>
        <p:spPr bwMode="auto">
          <a:xfrm>
            <a:off x="107504" y="903774"/>
            <a:ext cx="2221961" cy="246643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8197" name="Picture 5"/>
          <p:cNvPicPr>
            <a:picLocks noChangeAspect="1" noChangeArrowheads="1"/>
          </p:cNvPicPr>
          <p:nvPr/>
        </p:nvPicPr>
        <p:blipFill>
          <a:blip r:embed="rId3" cstate="print"/>
          <a:srcRect/>
          <a:stretch>
            <a:fillRect/>
          </a:stretch>
        </p:blipFill>
        <p:spPr bwMode="auto">
          <a:xfrm>
            <a:off x="2483768" y="908720"/>
            <a:ext cx="2030851" cy="244907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8198" name="Picture 6"/>
          <p:cNvPicPr>
            <a:picLocks noChangeAspect="1" noChangeArrowheads="1"/>
          </p:cNvPicPr>
          <p:nvPr/>
        </p:nvPicPr>
        <p:blipFill>
          <a:blip r:embed="rId4" cstate="print"/>
          <a:srcRect l="2919" b="6476"/>
          <a:stretch>
            <a:fillRect/>
          </a:stretch>
        </p:blipFill>
        <p:spPr bwMode="auto">
          <a:xfrm>
            <a:off x="4716016" y="808345"/>
            <a:ext cx="2128860" cy="254864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8199" name="Picture 7"/>
          <p:cNvPicPr>
            <a:picLocks noChangeAspect="1" noChangeArrowheads="1"/>
          </p:cNvPicPr>
          <p:nvPr/>
        </p:nvPicPr>
        <p:blipFill>
          <a:blip r:embed="rId5" cstate="print"/>
          <a:srcRect l="4742" r="7788"/>
          <a:stretch>
            <a:fillRect/>
          </a:stretch>
        </p:blipFill>
        <p:spPr bwMode="auto">
          <a:xfrm>
            <a:off x="7020272" y="814360"/>
            <a:ext cx="2016224" cy="254346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1" name="Rectangle 2"/>
          <p:cNvSpPr>
            <a:spLocks noGrp="1" noChangeArrowheads="1"/>
          </p:cNvSpPr>
          <p:nvPr>
            <p:ph type="title" idx="4294967295"/>
          </p:nvPr>
        </p:nvSpPr>
        <p:spPr>
          <a:xfrm>
            <a:off x="0" y="0"/>
            <a:ext cx="9144000" cy="549275"/>
          </a:xfrm>
        </p:spPr>
        <p:txBody>
          <a:bodyPr/>
          <a:lstStyle/>
          <a:p>
            <a:pPr eaLnBrk="1" hangingPunct="1"/>
            <a:r>
              <a:rPr lang="lv-LV" b="1" dirty="0" smtClean="0">
                <a:solidFill>
                  <a:schemeClr val="tx1"/>
                </a:solidFill>
              </a:rPr>
              <a:t>4 augsnes</a:t>
            </a:r>
            <a:endParaRPr lang="lv-LV" b="1" dirty="0" smtClean="0">
              <a:solidFill>
                <a:schemeClr val="tx1"/>
              </a:solidFill>
            </a:endParaRPr>
          </a:p>
        </p:txBody>
      </p:sp>
      <p:pic>
        <p:nvPicPr>
          <p:cNvPr id="25607" name="Picture 7"/>
          <p:cNvPicPr>
            <a:picLocks noChangeAspect="1" noChangeArrowheads="1"/>
          </p:cNvPicPr>
          <p:nvPr/>
        </p:nvPicPr>
        <p:blipFill>
          <a:blip r:embed="rId6" cstate="print"/>
          <a:srcRect/>
          <a:stretch>
            <a:fillRect/>
          </a:stretch>
        </p:blipFill>
        <p:spPr bwMode="auto">
          <a:xfrm>
            <a:off x="144016" y="4581128"/>
            <a:ext cx="2195736" cy="2149510"/>
          </a:xfrm>
          <a:prstGeom prst="rect">
            <a:avLst/>
          </a:prstGeom>
          <a:noFill/>
          <a:ln w="9525">
            <a:noFill/>
            <a:miter lim="800000"/>
            <a:headEnd/>
            <a:tailEnd/>
          </a:ln>
        </p:spPr>
      </p:pic>
      <p:pic>
        <p:nvPicPr>
          <p:cNvPr id="25608" name="Picture 8"/>
          <p:cNvPicPr>
            <a:picLocks noChangeAspect="1" noChangeArrowheads="1"/>
          </p:cNvPicPr>
          <p:nvPr/>
        </p:nvPicPr>
        <p:blipFill>
          <a:blip r:embed="rId7" cstate="print"/>
          <a:srcRect/>
          <a:stretch>
            <a:fillRect/>
          </a:stretch>
        </p:blipFill>
        <p:spPr bwMode="auto">
          <a:xfrm>
            <a:off x="2483768" y="4581128"/>
            <a:ext cx="2132195" cy="2088232"/>
          </a:xfrm>
          <a:prstGeom prst="rect">
            <a:avLst/>
          </a:prstGeom>
          <a:noFill/>
          <a:ln w="9525">
            <a:noFill/>
            <a:miter lim="800000"/>
            <a:headEnd/>
            <a:tailEnd/>
          </a:ln>
        </p:spPr>
      </p:pic>
      <p:pic>
        <p:nvPicPr>
          <p:cNvPr id="25609" name="Picture 9"/>
          <p:cNvPicPr>
            <a:picLocks noChangeAspect="1" noChangeArrowheads="1"/>
          </p:cNvPicPr>
          <p:nvPr/>
        </p:nvPicPr>
        <p:blipFill>
          <a:blip r:embed="rId8" cstate="print"/>
          <a:srcRect/>
          <a:stretch>
            <a:fillRect/>
          </a:stretch>
        </p:blipFill>
        <p:spPr bwMode="auto">
          <a:xfrm>
            <a:off x="4716016" y="4581128"/>
            <a:ext cx="2160240" cy="2092022"/>
          </a:xfrm>
          <a:prstGeom prst="rect">
            <a:avLst/>
          </a:prstGeom>
          <a:noFill/>
          <a:ln w="9525">
            <a:noFill/>
            <a:miter lim="800000"/>
            <a:headEnd/>
            <a:tailEnd/>
          </a:ln>
        </p:spPr>
      </p:pic>
      <p:pic>
        <p:nvPicPr>
          <p:cNvPr id="25610" name="Picture 10"/>
          <p:cNvPicPr>
            <a:picLocks noChangeAspect="1" noChangeArrowheads="1"/>
          </p:cNvPicPr>
          <p:nvPr/>
        </p:nvPicPr>
        <p:blipFill>
          <a:blip r:embed="rId9" cstate="print"/>
          <a:srcRect/>
          <a:stretch>
            <a:fillRect/>
          </a:stretch>
        </p:blipFill>
        <p:spPr bwMode="auto">
          <a:xfrm>
            <a:off x="7020272" y="4581128"/>
            <a:ext cx="2123728" cy="2123728"/>
          </a:xfrm>
          <a:prstGeom prst="rect">
            <a:avLst/>
          </a:prstGeom>
          <a:noFill/>
          <a:ln w="9525">
            <a:noFill/>
            <a:miter lim="800000"/>
            <a:headEnd/>
            <a:tailEnd/>
          </a:ln>
        </p:spPr>
      </p:pic>
      <p:sp>
        <p:nvSpPr>
          <p:cNvPr id="19" name="Down Arrow 18"/>
          <p:cNvSpPr/>
          <p:nvPr/>
        </p:nvSpPr>
        <p:spPr>
          <a:xfrm>
            <a:off x="611560" y="3645024"/>
            <a:ext cx="1152128"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own Arrow 19"/>
          <p:cNvSpPr/>
          <p:nvPr/>
        </p:nvSpPr>
        <p:spPr>
          <a:xfrm>
            <a:off x="2915816" y="3645024"/>
            <a:ext cx="1152128"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wn Arrow 20"/>
          <p:cNvSpPr/>
          <p:nvPr/>
        </p:nvSpPr>
        <p:spPr>
          <a:xfrm>
            <a:off x="5220072" y="3645024"/>
            <a:ext cx="1152128"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Down Arrow 21"/>
          <p:cNvSpPr/>
          <p:nvPr/>
        </p:nvSpPr>
        <p:spPr>
          <a:xfrm>
            <a:off x="7452320" y="3645024"/>
            <a:ext cx="1152128"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8" presetClass="entr" presetSubtype="3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amond(out)">
                                      <p:cBhvr>
                                        <p:cTn id="11" dur="2000"/>
                                        <p:tgtEl>
                                          <p:spTgt spid="2"/>
                                        </p:tgtEl>
                                      </p:cBhvr>
                                    </p:animEffect>
                                  </p:childTnLst>
                                </p:cTn>
                              </p:par>
                            </p:childTnLst>
                          </p:cTn>
                        </p:par>
                        <p:par>
                          <p:cTn id="12" fill="hold">
                            <p:stCondLst>
                              <p:cond delay="2000"/>
                            </p:stCondLst>
                            <p:childTnLst>
                              <p:par>
                                <p:cTn id="13" presetID="8" presetClass="entr" presetSubtype="32" fill="hold" nodeType="afterEffect">
                                  <p:stCondLst>
                                    <p:cond delay="0"/>
                                  </p:stCondLst>
                                  <p:childTnLst>
                                    <p:set>
                                      <p:cBhvr>
                                        <p:cTn id="14" dur="1" fill="hold">
                                          <p:stCondLst>
                                            <p:cond delay="0"/>
                                          </p:stCondLst>
                                        </p:cTn>
                                        <p:tgtEl>
                                          <p:spTgt spid="8197"/>
                                        </p:tgtEl>
                                        <p:attrNameLst>
                                          <p:attrName>style.visibility</p:attrName>
                                        </p:attrNameLst>
                                      </p:cBhvr>
                                      <p:to>
                                        <p:strVal val="visible"/>
                                      </p:to>
                                    </p:set>
                                    <p:animEffect transition="in" filter="diamond(out)">
                                      <p:cBhvr>
                                        <p:cTn id="15" dur="2000"/>
                                        <p:tgtEl>
                                          <p:spTgt spid="8197"/>
                                        </p:tgtEl>
                                      </p:cBhvr>
                                    </p:animEffect>
                                  </p:childTnLst>
                                </p:cTn>
                              </p:par>
                            </p:childTnLst>
                          </p:cTn>
                        </p:par>
                        <p:par>
                          <p:cTn id="16" fill="hold">
                            <p:stCondLst>
                              <p:cond delay="4000"/>
                            </p:stCondLst>
                            <p:childTnLst>
                              <p:par>
                                <p:cTn id="17" presetID="8" presetClass="entr" presetSubtype="32" fill="hold" nodeType="afterEffect">
                                  <p:stCondLst>
                                    <p:cond delay="0"/>
                                  </p:stCondLst>
                                  <p:childTnLst>
                                    <p:set>
                                      <p:cBhvr>
                                        <p:cTn id="18" dur="1" fill="hold">
                                          <p:stCondLst>
                                            <p:cond delay="0"/>
                                          </p:stCondLst>
                                        </p:cTn>
                                        <p:tgtEl>
                                          <p:spTgt spid="8198"/>
                                        </p:tgtEl>
                                        <p:attrNameLst>
                                          <p:attrName>style.visibility</p:attrName>
                                        </p:attrNameLst>
                                      </p:cBhvr>
                                      <p:to>
                                        <p:strVal val="visible"/>
                                      </p:to>
                                    </p:set>
                                    <p:animEffect transition="in" filter="diamond(out)">
                                      <p:cBhvr>
                                        <p:cTn id="19" dur="2000"/>
                                        <p:tgtEl>
                                          <p:spTgt spid="8198"/>
                                        </p:tgtEl>
                                      </p:cBhvr>
                                    </p:animEffect>
                                  </p:childTnLst>
                                </p:cTn>
                              </p:par>
                            </p:childTnLst>
                          </p:cTn>
                        </p:par>
                        <p:par>
                          <p:cTn id="20" fill="hold">
                            <p:stCondLst>
                              <p:cond delay="6000"/>
                            </p:stCondLst>
                            <p:childTnLst>
                              <p:par>
                                <p:cTn id="21" presetID="8" presetClass="entr" presetSubtype="32" fill="hold" nodeType="afterEffect">
                                  <p:stCondLst>
                                    <p:cond delay="0"/>
                                  </p:stCondLst>
                                  <p:childTnLst>
                                    <p:set>
                                      <p:cBhvr>
                                        <p:cTn id="22" dur="1" fill="hold">
                                          <p:stCondLst>
                                            <p:cond delay="0"/>
                                          </p:stCondLst>
                                        </p:cTn>
                                        <p:tgtEl>
                                          <p:spTgt spid="8199"/>
                                        </p:tgtEl>
                                        <p:attrNameLst>
                                          <p:attrName>style.visibility</p:attrName>
                                        </p:attrNameLst>
                                      </p:cBhvr>
                                      <p:to>
                                        <p:strVal val="visible"/>
                                      </p:to>
                                    </p:set>
                                    <p:animEffect transition="in" filter="diamond(out)">
                                      <p:cBhvr>
                                        <p:cTn id="23" dur="2000"/>
                                        <p:tgtEl>
                                          <p:spTgt spid="8199"/>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32" fill="hold" grpId="0" nodeType="click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diamond(out)">
                                      <p:cBhvr>
                                        <p:cTn id="28" dur="2000"/>
                                        <p:tgtEl>
                                          <p:spTgt spid="19"/>
                                        </p:tgtEl>
                                      </p:cBhvr>
                                    </p:animEffect>
                                  </p:childTnLst>
                                </p:cTn>
                              </p:par>
                              <p:par>
                                <p:cTn id="29" presetID="8" presetClass="entr" presetSubtype="32" fill="hold" nodeType="withEffect">
                                  <p:stCondLst>
                                    <p:cond delay="0"/>
                                  </p:stCondLst>
                                  <p:childTnLst>
                                    <p:set>
                                      <p:cBhvr>
                                        <p:cTn id="30" dur="1" fill="hold">
                                          <p:stCondLst>
                                            <p:cond delay="0"/>
                                          </p:stCondLst>
                                        </p:cTn>
                                        <p:tgtEl>
                                          <p:spTgt spid="25607"/>
                                        </p:tgtEl>
                                        <p:attrNameLst>
                                          <p:attrName>style.visibility</p:attrName>
                                        </p:attrNameLst>
                                      </p:cBhvr>
                                      <p:to>
                                        <p:strVal val="visible"/>
                                      </p:to>
                                    </p:set>
                                    <p:animEffect transition="in" filter="diamond(out)">
                                      <p:cBhvr>
                                        <p:cTn id="31" dur="2000"/>
                                        <p:tgtEl>
                                          <p:spTgt spid="25607"/>
                                        </p:tgtEl>
                                      </p:cBhvr>
                                    </p:animEffect>
                                  </p:childTnLst>
                                </p:cTn>
                              </p:par>
                            </p:childTnLst>
                          </p:cTn>
                        </p:par>
                        <p:par>
                          <p:cTn id="32" fill="hold">
                            <p:stCondLst>
                              <p:cond delay="2000"/>
                            </p:stCondLst>
                            <p:childTnLst>
                              <p:par>
                                <p:cTn id="33" presetID="8" presetClass="entr" presetSubtype="32"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diamond(out)">
                                      <p:cBhvr>
                                        <p:cTn id="35" dur="2000"/>
                                        <p:tgtEl>
                                          <p:spTgt spid="20"/>
                                        </p:tgtEl>
                                      </p:cBhvr>
                                    </p:animEffect>
                                  </p:childTnLst>
                                </p:cTn>
                              </p:par>
                              <p:par>
                                <p:cTn id="36" presetID="8" presetClass="entr" presetSubtype="32" fill="hold" nodeType="withEffect">
                                  <p:stCondLst>
                                    <p:cond delay="0"/>
                                  </p:stCondLst>
                                  <p:childTnLst>
                                    <p:set>
                                      <p:cBhvr>
                                        <p:cTn id="37" dur="1" fill="hold">
                                          <p:stCondLst>
                                            <p:cond delay="0"/>
                                          </p:stCondLst>
                                        </p:cTn>
                                        <p:tgtEl>
                                          <p:spTgt spid="25608"/>
                                        </p:tgtEl>
                                        <p:attrNameLst>
                                          <p:attrName>style.visibility</p:attrName>
                                        </p:attrNameLst>
                                      </p:cBhvr>
                                      <p:to>
                                        <p:strVal val="visible"/>
                                      </p:to>
                                    </p:set>
                                    <p:animEffect transition="in" filter="diamond(out)">
                                      <p:cBhvr>
                                        <p:cTn id="38" dur="2000"/>
                                        <p:tgtEl>
                                          <p:spTgt spid="25608"/>
                                        </p:tgtEl>
                                      </p:cBhvr>
                                    </p:animEffect>
                                  </p:childTnLst>
                                </p:cTn>
                              </p:par>
                            </p:childTnLst>
                          </p:cTn>
                        </p:par>
                        <p:par>
                          <p:cTn id="39" fill="hold">
                            <p:stCondLst>
                              <p:cond delay="4000"/>
                            </p:stCondLst>
                            <p:childTnLst>
                              <p:par>
                                <p:cTn id="40" presetID="8" presetClass="entr" presetSubtype="32"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diamond(out)">
                                      <p:cBhvr>
                                        <p:cTn id="42" dur="2000"/>
                                        <p:tgtEl>
                                          <p:spTgt spid="21"/>
                                        </p:tgtEl>
                                      </p:cBhvr>
                                    </p:animEffect>
                                  </p:childTnLst>
                                </p:cTn>
                              </p:par>
                              <p:par>
                                <p:cTn id="43" presetID="8" presetClass="entr" presetSubtype="32" fill="hold" nodeType="withEffect">
                                  <p:stCondLst>
                                    <p:cond delay="0"/>
                                  </p:stCondLst>
                                  <p:childTnLst>
                                    <p:set>
                                      <p:cBhvr>
                                        <p:cTn id="44" dur="1" fill="hold">
                                          <p:stCondLst>
                                            <p:cond delay="0"/>
                                          </p:stCondLst>
                                        </p:cTn>
                                        <p:tgtEl>
                                          <p:spTgt spid="25609"/>
                                        </p:tgtEl>
                                        <p:attrNameLst>
                                          <p:attrName>style.visibility</p:attrName>
                                        </p:attrNameLst>
                                      </p:cBhvr>
                                      <p:to>
                                        <p:strVal val="visible"/>
                                      </p:to>
                                    </p:set>
                                    <p:animEffect transition="in" filter="diamond(out)">
                                      <p:cBhvr>
                                        <p:cTn id="45" dur="2000"/>
                                        <p:tgtEl>
                                          <p:spTgt spid="25609"/>
                                        </p:tgtEl>
                                      </p:cBhvr>
                                    </p:animEffect>
                                  </p:childTnLst>
                                </p:cTn>
                              </p:par>
                            </p:childTnLst>
                          </p:cTn>
                        </p:par>
                        <p:par>
                          <p:cTn id="46" fill="hold">
                            <p:stCondLst>
                              <p:cond delay="6000"/>
                            </p:stCondLst>
                            <p:childTnLst>
                              <p:par>
                                <p:cTn id="47" presetID="8" presetClass="entr" presetSubtype="32"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diamond(out)">
                                      <p:cBhvr>
                                        <p:cTn id="49" dur="2000"/>
                                        <p:tgtEl>
                                          <p:spTgt spid="22"/>
                                        </p:tgtEl>
                                      </p:cBhvr>
                                    </p:animEffect>
                                  </p:childTnLst>
                                </p:cTn>
                              </p:par>
                              <p:par>
                                <p:cTn id="50" presetID="8" presetClass="entr" presetSubtype="32" fill="hold" nodeType="withEffect">
                                  <p:stCondLst>
                                    <p:cond delay="0"/>
                                  </p:stCondLst>
                                  <p:childTnLst>
                                    <p:set>
                                      <p:cBhvr>
                                        <p:cTn id="51" dur="1" fill="hold">
                                          <p:stCondLst>
                                            <p:cond delay="0"/>
                                          </p:stCondLst>
                                        </p:cTn>
                                        <p:tgtEl>
                                          <p:spTgt spid="25610"/>
                                        </p:tgtEl>
                                        <p:attrNameLst>
                                          <p:attrName>style.visibility</p:attrName>
                                        </p:attrNameLst>
                                      </p:cBhvr>
                                      <p:to>
                                        <p:strVal val="visible"/>
                                      </p:to>
                                    </p:set>
                                    <p:animEffect transition="in" filter="diamond(out)">
                                      <p:cBhvr>
                                        <p:cTn id="52" dur="2000"/>
                                        <p:tgtEl>
                                          <p:spTgt spid="256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utoUpdateAnimBg="0"/>
      <p:bldP spid="19" grpId="0" animBg="1"/>
      <p:bldP spid="20" grpId="0" animBg="1"/>
      <p:bldP spid="21" grpId="0" animBg="1"/>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fontAlgn="auto">
              <a:spcBef>
                <a:spcPts val="0"/>
              </a:spcBef>
              <a:spcAft>
                <a:spcPts val="0"/>
              </a:spcAft>
              <a:defRPr/>
            </a:pPr>
            <a:fld id="{A7DF47A5-F075-4058-BB02-AFCC5F042367}" type="slidenum">
              <a:rPr lang="en-US" sz="1200">
                <a:effectLst>
                  <a:outerShdw blurRad="38100" dist="38100" dir="2700000" algn="tl">
                    <a:srgbClr val="000000"/>
                  </a:outerShdw>
                </a:effectLst>
                <a:latin typeface="+mn-lt"/>
              </a:rPr>
              <a:pPr algn="r" fontAlgn="auto">
                <a:spcBef>
                  <a:spcPts val="0"/>
                </a:spcBef>
                <a:spcAft>
                  <a:spcPts val="0"/>
                </a:spcAft>
                <a:defRPr/>
              </a:pPr>
              <a:t>13</a:t>
            </a:fld>
            <a:endParaRPr lang="en-US" sz="1200" dirty="0">
              <a:effectLst>
                <a:outerShdw blurRad="38100" dist="38100" dir="2700000" algn="tl">
                  <a:srgbClr val="000000"/>
                </a:outerShdw>
              </a:effectLst>
              <a:latin typeface="+mn-lt"/>
            </a:endParaRPr>
          </a:p>
        </p:txBody>
      </p:sp>
      <p:sp>
        <p:nvSpPr>
          <p:cNvPr id="62466" name="Rectangle 2"/>
          <p:cNvSpPr>
            <a:spLocks noChangeArrowheads="1"/>
          </p:cNvSpPr>
          <p:nvPr/>
        </p:nvSpPr>
        <p:spPr bwMode="auto">
          <a:xfrm>
            <a:off x="-2852" y="0"/>
            <a:ext cx="9146852" cy="707886"/>
          </a:xfrm>
          <a:prstGeom prst="rect">
            <a:avLst/>
          </a:prstGeom>
          <a:noFill/>
          <a:ln w="9525">
            <a:noFill/>
            <a:miter lim="800000"/>
            <a:headEnd/>
            <a:tailEnd/>
          </a:ln>
          <a:effectLst/>
        </p:spPr>
        <p:txBody>
          <a:bodyPr wrap="square">
            <a:spAutoFit/>
          </a:bodyPr>
          <a:lstStyle/>
          <a:p>
            <a:pPr algn="ctr" eaLnBrk="0" fontAlgn="auto" hangingPunct="0">
              <a:spcBef>
                <a:spcPts val="0"/>
              </a:spcBef>
              <a:spcAft>
                <a:spcPts val="0"/>
              </a:spcAft>
              <a:defRPr/>
            </a:pPr>
            <a:r>
              <a:rPr lang="lv-LV" sz="4000" b="1" dirty="0" smtClean="0">
                <a:latin typeface="+mj-lt"/>
                <a:ea typeface="+mj-ea"/>
                <a:cs typeface="+mj-cs"/>
              </a:rPr>
              <a:t>Pāvils sludina un tikai daļa sāk ticēt:</a:t>
            </a:r>
            <a:endParaRPr lang="lv-LV" sz="4000" b="1" dirty="0">
              <a:latin typeface="+mj-lt"/>
              <a:ea typeface="+mj-ea"/>
              <a:cs typeface="+mj-cs"/>
            </a:endParaRPr>
          </a:p>
        </p:txBody>
      </p:sp>
      <p:sp>
        <p:nvSpPr>
          <p:cNvPr id="7" name="Rectangle 6"/>
          <p:cNvSpPr>
            <a:spLocks noChangeArrowheads="1"/>
          </p:cNvSpPr>
          <p:nvPr/>
        </p:nvSpPr>
        <p:spPr bwMode="auto">
          <a:xfrm>
            <a:off x="0" y="620688"/>
            <a:ext cx="9144000" cy="3785652"/>
          </a:xfrm>
          <a:prstGeom prst="rect">
            <a:avLst/>
          </a:prstGeom>
          <a:noFill/>
          <a:ln w="9525">
            <a:noFill/>
            <a:miter lim="800000"/>
            <a:headEnd/>
            <a:tailEnd/>
          </a:ln>
        </p:spPr>
        <p:txBody>
          <a:bodyPr>
            <a:spAutoFit/>
          </a:bodyPr>
          <a:lstStyle/>
          <a:p>
            <a:pPr eaLnBrk="0" hangingPunct="0">
              <a:buFont typeface="Wingdings" pitchFamily="2" charset="2"/>
              <a:buChar char="§"/>
            </a:pPr>
            <a:r>
              <a:rPr lang="lv-LV" sz="2400" b="1" dirty="0" err="1" smtClean="0">
                <a:cs typeface="Arial" charset="0"/>
              </a:rPr>
              <a:t>Tesalonikē</a:t>
            </a:r>
            <a:r>
              <a:rPr lang="lv-LV" sz="2400" i="1" dirty="0" smtClean="0">
                <a:cs typeface="Arial" charset="0"/>
              </a:rPr>
              <a:t> </a:t>
            </a:r>
            <a:r>
              <a:rPr lang="lv-LV" sz="2400" dirty="0" smtClean="0">
                <a:cs typeface="Arial" charset="0"/>
              </a:rPr>
              <a:t>“</a:t>
            </a:r>
            <a:r>
              <a:rPr lang="lv-LV" sz="2400" i="1" dirty="0" smtClean="0">
                <a:cs typeface="Arial" charset="0"/>
              </a:rPr>
              <a:t>Dažus </a:t>
            </a:r>
            <a:r>
              <a:rPr lang="lv-LV" sz="2400" i="1" dirty="0" smtClean="0">
                <a:cs typeface="Arial" charset="0"/>
              </a:rPr>
              <a:t>no tiem viņš pārliecināja, un tie piebiedrojās Pāvilam un </a:t>
            </a:r>
            <a:r>
              <a:rPr lang="lv-LV" sz="2400" i="1" dirty="0" err="1" smtClean="0">
                <a:cs typeface="Arial" charset="0"/>
              </a:rPr>
              <a:t>Sīlam</a:t>
            </a:r>
            <a:r>
              <a:rPr lang="lv-LV" sz="2400" i="1" dirty="0" smtClean="0">
                <a:cs typeface="Arial" charset="0"/>
              </a:rPr>
              <a:t>, arī liels pulks dievbijīgu grieķu un daudz dižciltīgu sievu</a:t>
            </a:r>
            <a:r>
              <a:rPr lang="lv-LV" sz="2400" dirty="0" smtClean="0">
                <a:cs typeface="Arial" charset="0"/>
              </a:rPr>
              <a:t>.</a:t>
            </a:r>
            <a:r>
              <a:rPr lang="lv-LV" sz="2400" dirty="0" smtClean="0">
                <a:cs typeface="Arial" charset="0"/>
              </a:rPr>
              <a:t>” (Ap.d.17:4)</a:t>
            </a:r>
          </a:p>
          <a:p>
            <a:pPr eaLnBrk="0" hangingPunct="0">
              <a:buFont typeface="Wingdings" pitchFamily="2" charset="2"/>
              <a:buChar char="§"/>
            </a:pPr>
            <a:r>
              <a:rPr lang="lv-LV" sz="2400" b="1" dirty="0" err="1" smtClean="0">
                <a:cs typeface="Arial" charset="0"/>
              </a:rPr>
              <a:t>Berojā</a:t>
            </a:r>
            <a:r>
              <a:rPr lang="lv-LV" sz="2400" dirty="0" smtClean="0">
                <a:cs typeface="Arial" charset="0"/>
              </a:rPr>
              <a:t> “</a:t>
            </a:r>
            <a:r>
              <a:rPr lang="lv-LV" sz="2400" i="1" dirty="0" smtClean="0">
                <a:cs typeface="Arial" charset="0"/>
              </a:rPr>
              <a:t>Daudzi </a:t>
            </a:r>
            <a:r>
              <a:rPr lang="lv-LV" sz="2400" i="1" dirty="0" smtClean="0">
                <a:cs typeface="Arial" charset="0"/>
              </a:rPr>
              <a:t>no viņiem kļuva ticīgi, un ne mazums cienījamu grieķu sievu un vīru</a:t>
            </a:r>
            <a:r>
              <a:rPr lang="lv-LV" sz="2400" dirty="0" smtClean="0">
                <a:cs typeface="Arial" charset="0"/>
              </a:rPr>
              <a:t>.</a:t>
            </a:r>
            <a:r>
              <a:rPr lang="lv-LV" sz="2400" dirty="0" smtClean="0">
                <a:cs typeface="Arial" charset="0"/>
              </a:rPr>
              <a:t>” (Ap.d.17:12)</a:t>
            </a:r>
          </a:p>
          <a:p>
            <a:pPr eaLnBrk="0" hangingPunct="0">
              <a:buFont typeface="Wingdings" pitchFamily="2" charset="2"/>
              <a:buChar char="§"/>
            </a:pPr>
            <a:r>
              <a:rPr lang="lv-LV" sz="2400" b="1" dirty="0" smtClean="0">
                <a:cs typeface="Arial" charset="0"/>
              </a:rPr>
              <a:t>Atēnās</a:t>
            </a:r>
            <a:r>
              <a:rPr lang="lv-LV" sz="2400" dirty="0" smtClean="0">
                <a:cs typeface="Arial" charset="0"/>
              </a:rPr>
              <a:t> “</a:t>
            </a:r>
            <a:r>
              <a:rPr lang="lv-LV" sz="2400" i="1" dirty="0" smtClean="0">
                <a:cs typeface="Arial" charset="0"/>
              </a:rPr>
              <a:t>Bet daži viņam piebiedrojās un kļuva ticīgi. Starp tiem bija </a:t>
            </a:r>
            <a:r>
              <a:rPr lang="lv-LV" sz="2400" i="1" dirty="0" err="1" smtClean="0">
                <a:cs typeface="Arial" charset="0"/>
              </a:rPr>
              <a:t>Dionisijs</a:t>
            </a:r>
            <a:r>
              <a:rPr lang="lv-LV" sz="2400" i="1" dirty="0" smtClean="0">
                <a:cs typeface="Arial" charset="0"/>
              </a:rPr>
              <a:t>, </a:t>
            </a:r>
            <a:r>
              <a:rPr lang="lv-LV" sz="2400" i="1" dirty="0" err="1" smtClean="0">
                <a:cs typeface="Arial" charset="0"/>
              </a:rPr>
              <a:t>areiopaga</a:t>
            </a:r>
            <a:r>
              <a:rPr lang="lv-LV" sz="2400" i="1" dirty="0" smtClean="0">
                <a:cs typeface="Arial" charset="0"/>
              </a:rPr>
              <a:t> loceklis, kāda sieva, vārdā </a:t>
            </a:r>
            <a:r>
              <a:rPr lang="lv-LV" sz="2400" i="1" dirty="0" err="1" smtClean="0">
                <a:cs typeface="Arial" charset="0"/>
              </a:rPr>
              <a:t>Damarida</a:t>
            </a:r>
            <a:r>
              <a:rPr lang="lv-LV" sz="2400" i="1" dirty="0" smtClean="0">
                <a:cs typeface="Arial" charset="0"/>
              </a:rPr>
              <a:t>, un vēl citi līdz ar viņiem</a:t>
            </a:r>
            <a:r>
              <a:rPr lang="lv-LV" sz="2400" dirty="0" smtClean="0">
                <a:cs typeface="Arial" charset="0"/>
              </a:rPr>
              <a:t>.” (Ap.d.17:34)</a:t>
            </a:r>
          </a:p>
          <a:p>
            <a:pPr eaLnBrk="0" hangingPunct="0">
              <a:buFont typeface="Wingdings" pitchFamily="2" charset="2"/>
              <a:buChar char="§"/>
            </a:pPr>
            <a:r>
              <a:rPr lang="lv-LV" sz="2400" b="1" dirty="0" err="1" smtClean="0">
                <a:cs typeface="Arial" charset="0"/>
              </a:rPr>
              <a:t>Cezarejā</a:t>
            </a:r>
            <a:r>
              <a:rPr lang="lv-LV" sz="2400" dirty="0" smtClean="0">
                <a:cs typeface="Arial" charset="0"/>
              </a:rPr>
              <a:t> “</a:t>
            </a:r>
            <a:r>
              <a:rPr lang="lv-LV" sz="2400" i="1" dirty="0" smtClean="0">
                <a:cs typeface="Arial" charset="0"/>
              </a:rPr>
              <a:t>Bet </a:t>
            </a:r>
            <a:r>
              <a:rPr lang="lv-LV" sz="2400" i="1" dirty="0" smtClean="0">
                <a:cs typeface="Arial" charset="0"/>
              </a:rPr>
              <a:t>ķēniņš </a:t>
            </a:r>
            <a:r>
              <a:rPr lang="lv-LV" sz="2400" i="1" dirty="0" err="1" smtClean="0">
                <a:cs typeface="Arial" charset="0"/>
              </a:rPr>
              <a:t>Agripa</a:t>
            </a:r>
            <a:r>
              <a:rPr lang="lv-LV" sz="2400" i="1" dirty="0" smtClean="0">
                <a:cs typeface="Arial" charset="0"/>
              </a:rPr>
              <a:t> </a:t>
            </a:r>
            <a:r>
              <a:rPr lang="lv-LV" sz="2400" i="1" dirty="0" smtClean="0">
                <a:cs typeface="Arial" charset="0"/>
              </a:rPr>
              <a:t>sacīja Pāvilam: "Tu gandrīz mani pārliecini kļūt par kristieti</a:t>
            </a:r>
            <a:r>
              <a:rPr lang="lv-LV" sz="2400" dirty="0" smtClean="0">
                <a:cs typeface="Arial" charset="0"/>
              </a:rPr>
              <a:t>.”</a:t>
            </a:r>
            <a:r>
              <a:rPr lang="lv-LV" sz="2400" dirty="0" smtClean="0">
                <a:cs typeface="Arial" charset="0"/>
              </a:rPr>
              <a:t>” (Ap.d.26:28)</a:t>
            </a:r>
          </a:p>
        </p:txBody>
      </p:sp>
      <p:pic>
        <p:nvPicPr>
          <p:cNvPr id="26626" name="Picture 2" descr="Parable of the Sower | Northstar Church"/>
          <p:cNvPicPr>
            <a:picLocks noChangeAspect="1" noChangeArrowheads="1"/>
          </p:cNvPicPr>
          <p:nvPr/>
        </p:nvPicPr>
        <p:blipFill>
          <a:blip r:embed="rId2" cstate="print"/>
          <a:srcRect/>
          <a:stretch>
            <a:fillRect/>
          </a:stretch>
        </p:blipFill>
        <p:spPr bwMode="auto">
          <a:xfrm>
            <a:off x="1183384" y="4365104"/>
            <a:ext cx="6268936" cy="2492896"/>
          </a:xfrm>
          <a:prstGeom prst="rect">
            <a:avLst/>
          </a:prstGeom>
          <a:ln>
            <a:noFill/>
          </a:ln>
          <a:effectLst>
            <a:softEdge rad="112500"/>
          </a:effec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par>
                                <p:cTn id="8" presetID="10" presetClass="entr" presetSubtype="0" fill="hold" nodeType="withEffect">
                                  <p:stCondLst>
                                    <p:cond delay="0"/>
                                  </p:stCondLst>
                                  <p:childTnLst>
                                    <p:set>
                                      <p:cBhvr>
                                        <p:cTn id="9" dur="1" fill="hold">
                                          <p:stCondLst>
                                            <p:cond delay="0"/>
                                          </p:stCondLst>
                                        </p:cTn>
                                        <p:tgtEl>
                                          <p:spTgt spid="26626"/>
                                        </p:tgtEl>
                                        <p:attrNameLst>
                                          <p:attrName>style.visibility</p:attrName>
                                        </p:attrNameLst>
                                      </p:cBhvr>
                                      <p:to>
                                        <p:strVal val="visible"/>
                                      </p:to>
                                    </p:set>
                                    <p:animEffect transition="in" filter="fade">
                                      <p:cBhvr>
                                        <p:cTn id="10" dur="2000"/>
                                        <p:tgtEl>
                                          <p:spTgt spid="26626"/>
                                        </p:tgtEl>
                                      </p:cBhvr>
                                    </p:animEffect>
                                  </p:childTnLst>
                                </p:cTn>
                              </p:par>
                            </p:childTnLst>
                          </p:cTn>
                        </p:par>
                        <p:par>
                          <p:cTn id="11" fill="hold">
                            <p:stCondLst>
                              <p:cond delay="2000"/>
                            </p:stCondLst>
                            <p:childTnLst>
                              <p:par>
                                <p:cTn id="12" presetID="2" presetClass="entr" presetSubtype="4" fill="hold" nodeType="after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additive="base">
                                        <p:cTn id="14"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additive="base">
                                        <p:cTn id="1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 calcmode="lin" valueType="num">
                                      <p:cBhvr additive="base">
                                        <p:cTn id="2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additive="base">
                                        <p:cTn id="2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0" y="1700808"/>
            <a:ext cx="6084168" cy="4585871"/>
          </a:xfrm>
          <a:prstGeom prst="rect">
            <a:avLst/>
          </a:prstGeom>
          <a:noFill/>
          <a:ln w="9525">
            <a:noFill/>
            <a:miter lim="800000"/>
            <a:headEnd/>
            <a:tailEnd/>
          </a:ln>
        </p:spPr>
        <p:txBody>
          <a:bodyPr wrap="square">
            <a:spAutoFit/>
          </a:bodyPr>
          <a:lstStyle/>
          <a:p>
            <a:pPr>
              <a:spcBef>
                <a:spcPts val="1200"/>
              </a:spcBef>
              <a:buFontTx/>
              <a:buChar char="•"/>
            </a:pPr>
            <a:r>
              <a:rPr lang="lv-LV" sz="2800" dirty="0" smtClean="0"/>
              <a:t>Te ir </a:t>
            </a:r>
            <a:r>
              <a:rPr lang="lv-LV" sz="2800" b="1" dirty="0" smtClean="0"/>
              <a:t>dievišķā matemātika</a:t>
            </a:r>
            <a:r>
              <a:rPr lang="lv-LV" sz="2800" dirty="0" smtClean="0"/>
              <a:t>!</a:t>
            </a:r>
          </a:p>
          <a:p>
            <a:pPr>
              <a:spcBef>
                <a:spcPts val="1200"/>
              </a:spcBef>
              <a:buFontTx/>
              <a:buChar char="•"/>
            </a:pPr>
            <a:r>
              <a:rPr lang="lv-LV" sz="2800" dirty="0" smtClean="0"/>
              <a:t>Liekas tik </a:t>
            </a:r>
            <a:r>
              <a:rPr lang="lv-LV" sz="2800" b="1" dirty="0" smtClean="0"/>
              <a:t>skumji</a:t>
            </a:r>
            <a:r>
              <a:rPr lang="lv-LV" sz="2800" dirty="0" smtClean="0"/>
              <a:t>, ka </a:t>
            </a:r>
            <a:r>
              <a:rPr lang="lv-LV" sz="2800" b="1" dirty="0" smtClean="0"/>
              <a:t>75% nenes augļus </a:t>
            </a:r>
            <a:r>
              <a:rPr lang="lv-LV" sz="2800" dirty="0" smtClean="0"/>
              <a:t>un </a:t>
            </a:r>
            <a:r>
              <a:rPr lang="lv-LV" sz="2800" b="1" dirty="0" smtClean="0"/>
              <a:t>liekas</a:t>
            </a:r>
            <a:r>
              <a:rPr lang="lv-LV" sz="2800" dirty="0" smtClean="0"/>
              <a:t> </a:t>
            </a:r>
            <a:r>
              <a:rPr lang="lv-LV" sz="2800" b="1" dirty="0" smtClean="0"/>
              <a:t>viss ir velti</a:t>
            </a:r>
            <a:r>
              <a:rPr lang="lv-LV" sz="2800" dirty="0" smtClean="0"/>
              <a:t>, ka </a:t>
            </a:r>
            <a:r>
              <a:rPr lang="lv-LV" sz="2800" b="1" dirty="0" smtClean="0"/>
              <a:t>augļi tik mazi</a:t>
            </a:r>
            <a:r>
              <a:rPr lang="lv-LV" sz="2800" dirty="0" smtClean="0"/>
              <a:t>.</a:t>
            </a:r>
          </a:p>
          <a:p>
            <a:pPr>
              <a:spcBef>
                <a:spcPts val="1200"/>
              </a:spcBef>
              <a:buFontTx/>
              <a:buChar char="•"/>
            </a:pPr>
            <a:r>
              <a:rPr lang="lv-LV" sz="2800" dirty="0" smtClean="0"/>
              <a:t>Bet </a:t>
            </a:r>
            <a:r>
              <a:rPr lang="lv-LV" sz="2800" b="1" dirty="0" smtClean="0"/>
              <a:t>25% </a:t>
            </a:r>
            <a:r>
              <a:rPr lang="lv-LV" sz="2800" dirty="0" smtClean="0"/>
              <a:t>izrādās ārkārtīgi auglīgi, ka var nest </a:t>
            </a:r>
            <a:r>
              <a:rPr lang="lv-LV" sz="2800" b="1" dirty="0" smtClean="0"/>
              <a:t>30x</a:t>
            </a:r>
            <a:r>
              <a:rPr lang="lv-LV" sz="2800" dirty="0" smtClean="0"/>
              <a:t>, </a:t>
            </a:r>
            <a:r>
              <a:rPr lang="lv-LV" sz="2800" b="1" dirty="0" smtClean="0"/>
              <a:t>60x</a:t>
            </a:r>
            <a:r>
              <a:rPr lang="lv-LV" sz="2800" dirty="0" smtClean="0"/>
              <a:t> un </a:t>
            </a:r>
            <a:r>
              <a:rPr lang="lv-LV" sz="2800" b="1" dirty="0" smtClean="0"/>
              <a:t>100x augļus!</a:t>
            </a:r>
          </a:p>
          <a:p>
            <a:pPr>
              <a:spcBef>
                <a:spcPts val="1200"/>
              </a:spcBef>
              <a:buFontTx/>
              <a:buChar char="•"/>
            </a:pPr>
            <a:r>
              <a:rPr lang="lv-LV" sz="2800" b="1" dirty="0" smtClean="0"/>
              <a:t>Labā augsne </a:t>
            </a:r>
            <a:r>
              <a:rPr lang="lv-LV" sz="2800" dirty="0" smtClean="0"/>
              <a:t>krietni </a:t>
            </a:r>
            <a:r>
              <a:rPr lang="lv-LV" sz="2800" b="1" dirty="0" smtClean="0"/>
              <a:t>kompensē</a:t>
            </a:r>
            <a:r>
              <a:rPr lang="lv-LV" sz="2800" dirty="0" smtClean="0"/>
              <a:t> </a:t>
            </a:r>
            <a:r>
              <a:rPr lang="lv-LV" sz="2800" b="1" dirty="0" smtClean="0"/>
              <a:t>visas neauglīgās augsnes</a:t>
            </a:r>
            <a:r>
              <a:rPr lang="lv-LV" sz="2800" dirty="0" smtClean="0"/>
              <a:t>!</a:t>
            </a:r>
          </a:p>
          <a:p>
            <a:pPr>
              <a:spcBef>
                <a:spcPts val="1200"/>
              </a:spcBef>
              <a:buFontTx/>
              <a:buChar char="•"/>
            </a:pPr>
            <a:r>
              <a:rPr lang="lv-LV" sz="2800" b="1" dirty="0" smtClean="0"/>
              <a:t>Labā augsne ir pasaules cerība</a:t>
            </a:r>
            <a:r>
              <a:rPr lang="lv-LV" sz="2800" dirty="0" smtClean="0"/>
              <a:t>!</a:t>
            </a:r>
            <a:endParaRPr lang="en-US" sz="2800" dirty="0"/>
          </a:p>
        </p:txBody>
      </p:sp>
      <p:sp>
        <p:nvSpPr>
          <p:cNvPr id="6" name="Rectangle 5"/>
          <p:cNvSpPr/>
          <p:nvPr/>
        </p:nvSpPr>
        <p:spPr>
          <a:xfrm>
            <a:off x="0" y="0"/>
            <a:ext cx="9144000" cy="1384995"/>
          </a:xfrm>
          <a:prstGeom prst="rect">
            <a:avLst/>
          </a:prstGeom>
        </p:spPr>
        <p:txBody>
          <a:bodyPr wrap="square">
            <a:spAutoFit/>
          </a:bodyPr>
          <a:lstStyle/>
          <a:p>
            <a:r>
              <a:rPr lang="lv-LV" sz="2800" i="1" dirty="0" smtClean="0">
                <a:cs typeface="Times New Roman" pitchFamily="18" charset="0"/>
              </a:rPr>
              <a:t>//Mk.4:8 </a:t>
            </a:r>
            <a:r>
              <a:rPr lang="lv-LV" sz="2800" i="1" dirty="0" smtClean="0">
                <a:cs typeface="Times New Roman" pitchFamily="18" charset="0"/>
              </a:rPr>
              <a:t>Un cita krita labā zemē un nesa augļus, kas uzdīga un </a:t>
            </a:r>
            <a:r>
              <a:rPr lang="lv-LV" sz="2800" i="1" dirty="0" err="1" smtClean="0">
                <a:cs typeface="Times New Roman" pitchFamily="18" charset="0"/>
              </a:rPr>
              <a:t>augtin</a:t>
            </a:r>
            <a:r>
              <a:rPr lang="lv-LV" sz="2800" i="1" dirty="0" smtClean="0">
                <a:cs typeface="Times New Roman" pitchFamily="18" charset="0"/>
              </a:rPr>
              <a:t> auga, un cita nesa </a:t>
            </a:r>
            <a:r>
              <a:rPr lang="lv-LV" sz="2800" i="1" dirty="0" err="1" smtClean="0">
                <a:cs typeface="Times New Roman" pitchFamily="18" charset="0"/>
              </a:rPr>
              <a:t>trīsdesmitkārtīgi</a:t>
            </a:r>
            <a:r>
              <a:rPr lang="lv-LV" sz="2800" i="1" dirty="0" smtClean="0">
                <a:cs typeface="Times New Roman" pitchFamily="18" charset="0"/>
              </a:rPr>
              <a:t>, cita </a:t>
            </a:r>
            <a:r>
              <a:rPr lang="lv-LV" sz="2800" i="1" dirty="0" err="1" smtClean="0">
                <a:cs typeface="Times New Roman" pitchFamily="18" charset="0"/>
              </a:rPr>
              <a:t>sešdesmitkārtīgi</a:t>
            </a:r>
            <a:r>
              <a:rPr lang="lv-LV" sz="2800" i="1" dirty="0" smtClean="0">
                <a:cs typeface="Times New Roman" pitchFamily="18" charset="0"/>
              </a:rPr>
              <a:t> un cita simtkārtīgi.</a:t>
            </a:r>
          </a:p>
        </p:txBody>
      </p:sp>
      <p:pic>
        <p:nvPicPr>
          <p:cNvPr id="8" name="Picture 10"/>
          <p:cNvPicPr>
            <a:picLocks noChangeAspect="1" noChangeArrowheads="1"/>
          </p:cNvPicPr>
          <p:nvPr/>
        </p:nvPicPr>
        <p:blipFill>
          <a:blip r:embed="rId2" cstate="print"/>
          <a:srcRect/>
          <a:stretch>
            <a:fillRect/>
          </a:stretch>
        </p:blipFill>
        <p:spPr bwMode="auto">
          <a:xfrm>
            <a:off x="6084168" y="4437112"/>
            <a:ext cx="3059832" cy="2420888"/>
          </a:xfrm>
          <a:prstGeom prst="rect">
            <a:avLst/>
          </a:prstGeom>
          <a:noFill/>
          <a:ln w="9525">
            <a:noFill/>
            <a:miter lim="800000"/>
            <a:headEnd/>
            <a:tailEnd/>
          </a:ln>
        </p:spPr>
      </p:pic>
      <p:pic>
        <p:nvPicPr>
          <p:cNvPr id="9" name="Picture 7"/>
          <p:cNvPicPr>
            <a:picLocks noChangeAspect="1" noChangeArrowheads="1"/>
          </p:cNvPicPr>
          <p:nvPr/>
        </p:nvPicPr>
        <p:blipFill>
          <a:blip r:embed="rId3" cstate="print"/>
          <a:srcRect l="4742" r="7788"/>
          <a:stretch>
            <a:fillRect/>
          </a:stretch>
        </p:blipFill>
        <p:spPr bwMode="auto">
          <a:xfrm>
            <a:off x="6156176" y="969749"/>
            <a:ext cx="2880320" cy="317933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8" presetClass="entr" presetSubtype="32"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amond(out)">
                                      <p:cBhvr>
                                        <p:cTn id="12" dur="2000"/>
                                        <p:tgtEl>
                                          <p:spTgt spid="9"/>
                                        </p:tgtEl>
                                      </p:cBhvr>
                                    </p:animEffect>
                                  </p:childTnLst>
                                </p:cTn>
                              </p:par>
                              <p:par>
                                <p:cTn id="13" presetID="8" presetClass="entr" presetSubtype="32"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amond(out)">
                                      <p:cBhvr>
                                        <p:cTn id="15" dur="2000"/>
                                        <p:tgtEl>
                                          <p:spTgt spid="8"/>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 calcmode="lin" valueType="num">
                                      <p:cBhvr additive="base">
                                        <p:cTn id="1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 calcmode="lin" valueType="num">
                                      <p:cBhvr additive="base">
                                        <p:cTn id="2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 calcmode="lin" valueType="num">
                                      <p:cBhvr additive="base">
                                        <p:cTn id="2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1" fill="hold">
                            <p:stCondLst>
                              <p:cond delay="4000"/>
                            </p:stCondLst>
                            <p:childTnLst>
                              <p:par>
                                <p:cTn id="32" presetID="2" presetClass="entr" presetSubtype="4" fill="hold" nodeType="afterEffect">
                                  <p:stCondLst>
                                    <p:cond delay="0"/>
                                  </p:stCondLst>
                                  <p:childTnLst>
                                    <p:set>
                                      <p:cBhvr>
                                        <p:cTn id="33" dur="1" fill="hold">
                                          <p:stCondLst>
                                            <p:cond delay="0"/>
                                          </p:stCondLst>
                                        </p:cTn>
                                        <p:tgtEl>
                                          <p:spTgt spid="7">
                                            <p:txEl>
                                              <p:pRg st="4" end="4"/>
                                            </p:txEl>
                                          </p:spTgt>
                                        </p:tgtEl>
                                        <p:attrNameLst>
                                          <p:attrName>style.visibility</p:attrName>
                                        </p:attrNameLst>
                                      </p:cBhvr>
                                      <p:to>
                                        <p:strVal val="visible"/>
                                      </p:to>
                                    </p:set>
                                    <p:anim calcmode="lin" valueType="num">
                                      <p:cBhvr additive="base">
                                        <p:cTn id="34"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4067944" y="836712"/>
            <a:ext cx="5076056" cy="6001643"/>
          </a:xfrm>
          <a:prstGeom prst="rect">
            <a:avLst/>
          </a:prstGeom>
          <a:noFill/>
          <a:ln w="9525">
            <a:noFill/>
            <a:miter lim="800000"/>
            <a:headEnd/>
            <a:tailEnd/>
          </a:ln>
        </p:spPr>
        <p:txBody>
          <a:bodyPr wrap="square">
            <a:spAutoFit/>
          </a:bodyPr>
          <a:lstStyle/>
          <a:p>
            <a:pPr>
              <a:spcBef>
                <a:spcPts val="1200"/>
              </a:spcBef>
              <a:buFontTx/>
              <a:buChar char="•"/>
            </a:pPr>
            <a:r>
              <a:rPr lang="lv-LV" sz="2800" b="1" dirty="0" smtClean="0"/>
              <a:t>Jēzus stāsta šo līdzību, lai mēs zinātu ar ko </a:t>
            </a:r>
            <a:r>
              <a:rPr lang="lv-LV" sz="2800" b="1" dirty="0" smtClean="0"/>
              <a:t>Viņa mācekļiem būs jāsaskaras.</a:t>
            </a:r>
            <a:endParaRPr lang="lv-LV" sz="2800" b="1" dirty="0" smtClean="0"/>
          </a:p>
          <a:p>
            <a:pPr>
              <a:spcBef>
                <a:spcPts val="1200"/>
              </a:spcBef>
              <a:buFontTx/>
              <a:buChar char="•"/>
            </a:pPr>
            <a:r>
              <a:rPr lang="lv-LV" sz="2800" dirty="0" smtClean="0"/>
              <a:t>Jēzus parāda </a:t>
            </a:r>
            <a:r>
              <a:rPr lang="lv-LV" sz="2800" b="1" dirty="0" smtClean="0"/>
              <a:t>reālo situāciju</a:t>
            </a:r>
            <a:r>
              <a:rPr lang="lv-LV" sz="2800" dirty="0" smtClean="0"/>
              <a:t>, ka </a:t>
            </a:r>
            <a:r>
              <a:rPr lang="lv-LV" sz="2800" b="1" dirty="0" smtClean="0"/>
              <a:t>vienmēr</a:t>
            </a:r>
            <a:r>
              <a:rPr lang="lv-LV" sz="2800" dirty="0" smtClean="0"/>
              <a:t> būs </a:t>
            </a:r>
            <a:r>
              <a:rPr lang="lv-LV" sz="2800" b="1" dirty="0" smtClean="0"/>
              <a:t>dažādas reakcijas</a:t>
            </a:r>
            <a:r>
              <a:rPr lang="lv-LV" sz="2800" dirty="0" smtClean="0"/>
              <a:t> uz </a:t>
            </a:r>
            <a:r>
              <a:rPr lang="lv-LV" sz="2800" b="1" dirty="0" smtClean="0"/>
              <a:t>Dieva vārdu</a:t>
            </a:r>
            <a:r>
              <a:rPr lang="lv-LV" sz="2800" dirty="0" smtClean="0"/>
              <a:t>, </a:t>
            </a:r>
            <a:r>
              <a:rPr lang="lv-LV" sz="2800" dirty="0" smtClean="0"/>
              <a:t>ka būs, kas arī </a:t>
            </a:r>
            <a:r>
              <a:rPr lang="lv-LV" sz="2800" b="1" dirty="0" smtClean="0"/>
              <a:t>atkritīs</a:t>
            </a:r>
            <a:r>
              <a:rPr lang="lv-LV" sz="2800" dirty="0" smtClean="0"/>
              <a:t>. </a:t>
            </a:r>
          </a:p>
          <a:p>
            <a:pPr>
              <a:spcBef>
                <a:spcPts val="1200"/>
              </a:spcBef>
              <a:buFontTx/>
              <a:buChar char="•"/>
            </a:pPr>
            <a:r>
              <a:rPr lang="lv-LV" sz="2800" dirty="0" smtClean="0"/>
              <a:t>Reizē tas ir </a:t>
            </a:r>
            <a:r>
              <a:rPr lang="lv-LV" sz="2800" b="1" dirty="0" smtClean="0"/>
              <a:t>iedrošinājums</a:t>
            </a:r>
            <a:r>
              <a:rPr lang="lv-LV" sz="2800" dirty="0" smtClean="0"/>
              <a:t>, lai </a:t>
            </a:r>
            <a:r>
              <a:rPr lang="lv-LV" sz="2800" b="1" dirty="0" smtClean="0"/>
              <a:t>turpinām sludināt </a:t>
            </a:r>
            <a:r>
              <a:rPr lang="lv-LV" sz="2800" dirty="0" smtClean="0"/>
              <a:t>un </a:t>
            </a:r>
            <a:r>
              <a:rPr lang="lv-LV" sz="2800" b="1" dirty="0" smtClean="0"/>
              <a:t>liecināt visiem </a:t>
            </a:r>
            <a:r>
              <a:rPr lang="lv-LV" sz="2800" dirty="0" smtClean="0"/>
              <a:t>un </a:t>
            </a:r>
            <a:r>
              <a:rPr lang="lv-LV" sz="2800" b="1" dirty="0" smtClean="0"/>
              <a:t>priecāties</a:t>
            </a:r>
            <a:r>
              <a:rPr lang="lv-LV" sz="2800" dirty="0" smtClean="0"/>
              <a:t> par </a:t>
            </a:r>
            <a:r>
              <a:rPr lang="lv-LV" sz="2800" b="1" dirty="0" smtClean="0"/>
              <a:t>katru</a:t>
            </a:r>
            <a:r>
              <a:rPr lang="lv-LV" sz="2800" dirty="0" smtClean="0"/>
              <a:t>, kur </a:t>
            </a:r>
            <a:r>
              <a:rPr lang="lv-LV" sz="2800" b="1" dirty="0" smtClean="0"/>
              <a:t>Dieva vārda sēkla krīt labā augsnē </a:t>
            </a:r>
            <a:r>
              <a:rPr lang="lv-LV" sz="2800" dirty="0" smtClean="0"/>
              <a:t>un tie nesīs </a:t>
            </a:r>
            <a:r>
              <a:rPr lang="lv-LV" sz="2800" b="1" dirty="0" smtClean="0"/>
              <a:t>daudz augļu</a:t>
            </a:r>
            <a:r>
              <a:rPr lang="lv-LV" sz="2800" dirty="0" smtClean="0"/>
              <a:t>. Āmen</a:t>
            </a:r>
            <a:endParaRPr lang="lv-LV" sz="2800" dirty="0"/>
          </a:p>
        </p:txBody>
      </p:sp>
      <p:pic>
        <p:nvPicPr>
          <p:cNvPr id="5" name="Picture 6"/>
          <p:cNvPicPr>
            <a:picLocks noChangeAspect="1" noChangeArrowheads="1"/>
          </p:cNvPicPr>
          <p:nvPr/>
        </p:nvPicPr>
        <p:blipFill>
          <a:blip r:embed="rId2" cstate="print"/>
          <a:srcRect/>
          <a:stretch>
            <a:fillRect/>
          </a:stretch>
        </p:blipFill>
        <p:spPr bwMode="auto">
          <a:xfrm>
            <a:off x="1" y="864096"/>
            <a:ext cx="4067944" cy="573325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 y="-99392"/>
            <a:ext cx="9144000" cy="1052736"/>
          </a:xfrm>
        </p:spPr>
        <p:txBody>
          <a:bodyPr/>
          <a:lstStyle/>
          <a:p>
            <a:pPr eaLnBrk="1" hangingPunct="1"/>
            <a:r>
              <a:rPr lang="lv-LV" sz="4000" b="1" dirty="0" smtClean="0">
                <a:solidFill>
                  <a:schemeClr val="tx1"/>
                </a:solidFill>
              </a:rPr>
              <a:t>Lk.8:4-15 Sējējs</a:t>
            </a:r>
          </a:p>
        </p:txBody>
      </p:sp>
      <p:pic>
        <p:nvPicPr>
          <p:cNvPr id="3075" name="Picture 3" descr="DOVE019"/>
          <p:cNvPicPr>
            <a:picLocks noChangeAspect="1" noChangeArrowheads="1"/>
          </p:cNvPicPr>
          <p:nvPr/>
        </p:nvPicPr>
        <p:blipFill>
          <a:blip r:embed="rId2" cstate="print"/>
          <a:srcRect/>
          <a:stretch>
            <a:fillRect/>
          </a:stretch>
        </p:blipFill>
        <p:spPr bwMode="auto">
          <a:xfrm>
            <a:off x="314325" y="71438"/>
            <a:ext cx="485775" cy="693737"/>
          </a:xfrm>
          <a:prstGeom prst="rect">
            <a:avLst/>
          </a:prstGeom>
          <a:noFill/>
          <a:ln w="9525">
            <a:noFill/>
            <a:miter lim="800000"/>
            <a:headEnd/>
            <a:tailEnd/>
          </a:ln>
        </p:spPr>
      </p:pic>
      <p:sp>
        <p:nvSpPr>
          <p:cNvPr id="3076" name="Rectangle 1"/>
          <p:cNvSpPr>
            <a:spLocks noChangeArrowheads="1"/>
          </p:cNvSpPr>
          <p:nvPr/>
        </p:nvSpPr>
        <p:spPr bwMode="auto">
          <a:xfrm>
            <a:off x="0" y="698500"/>
            <a:ext cx="9144000" cy="6186488"/>
          </a:xfrm>
          <a:prstGeom prst="rect">
            <a:avLst/>
          </a:prstGeom>
          <a:noFill/>
          <a:ln w="9525">
            <a:noFill/>
            <a:miter lim="800000"/>
            <a:headEnd/>
            <a:tailEnd/>
          </a:ln>
        </p:spPr>
        <p:txBody>
          <a:bodyPr anchor="ctr">
            <a:spAutoFit/>
          </a:bodyPr>
          <a:lstStyle/>
          <a:p>
            <a:pPr algn="just" eaLnBrk="0" hangingPunct="0"/>
            <a:r>
              <a:rPr lang="lv-LV" sz="2200" i="1" dirty="0">
                <a:cs typeface="Times New Roman" pitchFamily="18" charset="0"/>
              </a:rPr>
              <a:t>4 Kad sapulcējās liels pulks ļaužu un cilvēki no visām pilsētām nāca pie Viņa, tad Viņš runāja līdzībā: 5 "Sējējs izgāja sēt sēklu. Viņam sējot, cita krita ceļmalā un tika samīta, un debesu putni to apēda; 6 cita krita klintainē un uzdīgusi novīta, jo tai nebija valgmes; 7 cita iekrita starp ērkšķiem, un ērkšķi, reizē augdami, to nomāca; 8 bet cita krita labā augsnē, tā uzdīga un nesa simtkārtīgus augļus." To sacījis, Viņš sauca: "Kam ausis dzirdēt, tas lai dzird!" 9 Tad mācekļi Viņam jautāja: „Ko nozīmē šī līdzība?” 10 Viņš sacīja: "Jums ir dots zināt Dieva valstības noslēpumus, bet pārējiem līdzībās, lai tie redzēdami neredzētu un dzirdēdami nesaprastu. 11 Šī līdzība ir šāda, redzi, sēkla ir Dieva vārds. 12 Ceļmalā ir tie, kas dzird; bet tad nāk sātans un paņem vārdu prom no viņu sirdīm, lai tie neticētu un netiktu izglābti. 13 Bet, kas sēts klintainē - ir tie, kas, vārdu dzirdējuši, ar prieku to uzņem, bet, būdami bez saknēm, tikai uz brīdi notic, bet pārbaudījuma laikā tie atkrīt. 14 Bet kas sēts starp ērkšķiem - ir tie, kas vārdu dzirdējuši, bet dzīves rūpēs, bagātība un baudas to noslāpē, un tie augļus nenes. 15 Bet kas sēts labā augsnē – ir tie, kas vārdu dzird un glabā to krietnā un labā sirdī un augļus nes pacietībā.  </a:t>
            </a:r>
            <a:endParaRPr lang="lv-LV" sz="2200" b="1" dirty="0"/>
          </a:p>
        </p:txBody>
      </p:sp>
      <p:sp>
        <p:nvSpPr>
          <p:cNvPr id="3077" name="Text Box 6"/>
          <p:cNvSpPr txBox="1">
            <a:spLocks noChangeArrowheads="1"/>
          </p:cNvSpPr>
          <p:nvPr/>
        </p:nvSpPr>
        <p:spPr bwMode="auto">
          <a:xfrm>
            <a:off x="7500938" y="0"/>
            <a:ext cx="1643062" cy="400050"/>
          </a:xfrm>
          <a:prstGeom prst="rect">
            <a:avLst/>
          </a:prstGeom>
          <a:noFill/>
          <a:ln w="9525">
            <a:noFill/>
            <a:miter lim="800000"/>
            <a:headEnd/>
            <a:tailEnd/>
          </a:ln>
        </p:spPr>
        <p:txBody>
          <a:bodyPr>
            <a:spAutoFit/>
          </a:bodyPr>
          <a:lstStyle/>
          <a:p>
            <a:pPr>
              <a:spcBef>
                <a:spcPct val="50000"/>
              </a:spcBef>
            </a:pPr>
            <a:r>
              <a:rPr lang="lv-LV" sz="2000" dirty="0" smtClean="0"/>
              <a:t>20.feb.2022.</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620688"/>
            <a:ext cx="9429750" cy="1584350"/>
          </a:xfrm>
        </p:spPr>
        <p:txBody>
          <a:bodyPr/>
          <a:lstStyle/>
          <a:p>
            <a:pPr>
              <a:buFontTx/>
              <a:buNone/>
            </a:pPr>
            <a:r>
              <a:rPr lang="lv-LV" i="1" dirty="0" smtClean="0">
                <a:cs typeface="Times New Roman" pitchFamily="18" charset="0"/>
              </a:rPr>
              <a:t>  10 </a:t>
            </a:r>
            <a:r>
              <a:rPr lang="lv-LV" i="1" dirty="0" smtClean="0">
                <a:cs typeface="Times New Roman" pitchFamily="18" charset="0"/>
              </a:rPr>
              <a:t>Viņš sacīja: "</a:t>
            </a:r>
            <a:r>
              <a:rPr lang="lv-LV" i="1" dirty="0" smtClean="0">
                <a:cs typeface="Times New Roman" pitchFamily="18" charset="0"/>
              </a:rPr>
              <a:t>Jums (kristiešiem) </a:t>
            </a:r>
            <a:r>
              <a:rPr lang="lv-LV" i="1" dirty="0" smtClean="0">
                <a:cs typeface="Times New Roman" pitchFamily="18" charset="0"/>
              </a:rPr>
              <a:t>ir dots zināt Dieva valstības noslēpumus, bet pārējiem līdzībās, lai tie redzēdami neredzētu un dzirdēdami nesaprastu.</a:t>
            </a:r>
            <a:endParaRPr lang="en-US" dirty="0" smtClean="0"/>
          </a:p>
        </p:txBody>
      </p:sp>
      <p:sp>
        <p:nvSpPr>
          <p:cNvPr id="11" name="Rectangle 2"/>
          <p:cNvSpPr>
            <a:spLocks noGrp="1" noChangeArrowheads="1"/>
          </p:cNvSpPr>
          <p:nvPr>
            <p:ph type="title" idx="4294967295"/>
          </p:nvPr>
        </p:nvSpPr>
        <p:spPr>
          <a:xfrm>
            <a:off x="0" y="0"/>
            <a:ext cx="9144000" cy="549275"/>
          </a:xfrm>
        </p:spPr>
        <p:txBody>
          <a:bodyPr/>
          <a:lstStyle/>
          <a:p>
            <a:pPr eaLnBrk="1" hangingPunct="1"/>
            <a:r>
              <a:rPr lang="lv-LV" b="1" dirty="0" smtClean="0">
                <a:solidFill>
                  <a:schemeClr val="tx1"/>
                </a:solidFill>
              </a:rPr>
              <a:t>Kāpēc Jēzus runā līdzībās?</a:t>
            </a:r>
            <a:endParaRPr lang="lv-LV" b="1" dirty="0" smtClean="0">
              <a:solidFill>
                <a:schemeClr val="tx1"/>
              </a:solidFill>
            </a:endParaRPr>
          </a:p>
        </p:txBody>
      </p:sp>
      <p:pic>
        <p:nvPicPr>
          <p:cNvPr id="12" name="Picture 6" descr="http://www.swapmeetdave.com/Bible/Parables/Parables-420.jpg"/>
          <p:cNvPicPr>
            <a:picLocks noChangeAspect="1" noChangeArrowheads="1"/>
          </p:cNvPicPr>
          <p:nvPr/>
        </p:nvPicPr>
        <p:blipFill>
          <a:blip r:embed="rId2" cstate="print"/>
          <a:srcRect/>
          <a:stretch>
            <a:fillRect/>
          </a:stretch>
        </p:blipFill>
        <p:spPr bwMode="auto">
          <a:xfrm>
            <a:off x="179512" y="2636912"/>
            <a:ext cx="8568952" cy="42210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11"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7"/>
          <p:cNvSpPr txBox="1">
            <a:spLocks noGrp="1"/>
          </p:cNvSpPr>
          <p:nvPr/>
        </p:nvSpPr>
        <p:spPr bwMode="auto">
          <a:xfrm>
            <a:off x="6553200" y="6248400"/>
            <a:ext cx="2133600" cy="457200"/>
          </a:xfrm>
          <a:prstGeom prst="rect">
            <a:avLst/>
          </a:prstGeom>
          <a:noFill/>
          <a:ln>
            <a:miter lim="800000"/>
            <a:headEnd/>
            <a:tailEnd/>
          </a:ln>
        </p:spPr>
        <p:txBody>
          <a:bodyPr anchor="b"/>
          <a:lstStyle/>
          <a:p>
            <a:pPr algn="r" fontAlgn="auto">
              <a:spcBef>
                <a:spcPts val="0"/>
              </a:spcBef>
              <a:spcAft>
                <a:spcPts val="0"/>
              </a:spcAft>
              <a:defRPr/>
            </a:pPr>
            <a:fld id="{A7DF47A5-F075-4058-BB02-AFCC5F042367}" type="slidenum">
              <a:rPr lang="en-US" sz="1200">
                <a:effectLst>
                  <a:outerShdw blurRad="38100" dist="38100" dir="2700000" algn="tl">
                    <a:srgbClr val="000000"/>
                  </a:outerShdw>
                </a:effectLst>
                <a:latin typeface="+mn-lt"/>
              </a:rPr>
              <a:pPr algn="r" fontAlgn="auto">
                <a:spcBef>
                  <a:spcPts val="0"/>
                </a:spcBef>
                <a:spcAft>
                  <a:spcPts val="0"/>
                </a:spcAft>
                <a:defRPr/>
              </a:pPr>
              <a:t>4</a:t>
            </a:fld>
            <a:endParaRPr lang="en-US" sz="1200" dirty="0">
              <a:effectLst>
                <a:outerShdw blurRad="38100" dist="38100" dir="2700000" algn="tl">
                  <a:srgbClr val="000000"/>
                </a:outerShdw>
              </a:effectLst>
              <a:latin typeface="+mn-lt"/>
            </a:endParaRPr>
          </a:p>
        </p:txBody>
      </p:sp>
      <p:sp>
        <p:nvSpPr>
          <p:cNvPr id="62466" name="Rectangle 2"/>
          <p:cNvSpPr>
            <a:spLocks noChangeArrowheads="1"/>
          </p:cNvSpPr>
          <p:nvPr/>
        </p:nvSpPr>
        <p:spPr bwMode="auto">
          <a:xfrm>
            <a:off x="357188" y="0"/>
            <a:ext cx="8569325" cy="823913"/>
          </a:xfrm>
          <a:prstGeom prst="rect">
            <a:avLst/>
          </a:prstGeom>
          <a:noFill/>
          <a:ln w="9525">
            <a:noFill/>
            <a:miter lim="800000"/>
            <a:headEnd/>
            <a:tailEnd/>
          </a:ln>
          <a:effectLst/>
        </p:spPr>
        <p:txBody>
          <a:bodyPr>
            <a:spAutoFit/>
          </a:bodyPr>
          <a:lstStyle/>
          <a:p>
            <a:pPr algn="ctr" eaLnBrk="0" fontAlgn="auto" hangingPunct="0">
              <a:spcBef>
                <a:spcPts val="0"/>
              </a:spcBef>
              <a:spcAft>
                <a:spcPts val="0"/>
              </a:spcAft>
              <a:defRPr/>
            </a:pPr>
            <a:r>
              <a:rPr lang="lv-LV" sz="4800" b="1" dirty="0">
                <a:effectLst>
                  <a:outerShdw blurRad="38100" dist="38100" dir="2700000" algn="tl">
                    <a:srgbClr val="FFFFFF"/>
                  </a:outerShdw>
                </a:effectLst>
                <a:latin typeface="+mj-lt"/>
                <a:ea typeface="+mj-ea"/>
                <a:cs typeface="+mj-cs"/>
              </a:rPr>
              <a:t>Baznīca ir Dieva tauta</a:t>
            </a:r>
          </a:p>
        </p:txBody>
      </p:sp>
      <p:sp>
        <p:nvSpPr>
          <p:cNvPr id="7" name="Rectangle 6"/>
          <p:cNvSpPr>
            <a:spLocks noChangeArrowheads="1"/>
          </p:cNvSpPr>
          <p:nvPr/>
        </p:nvSpPr>
        <p:spPr bwMode="auto">
          <a:xfrm>
            <a:off x="0" y="704850"/>
            <a:ext cx="9144000" cy="2431435"/>
          </a:xfrm>
          <a:prstGeom prst="rect">
            <a:avLst/>
          </a:prstGeom>
          <a:noFill/>
          <a:ln w="9525">
            <a:noFill/>
            <a:miter lim="800000"/>
            <a:headEnd/>
            <a:tailEnd/>
          </a:ln>
        </p:spPr>
        <p:txBody>
          <a:bodyPr>
            <a:spAutoFit/>
          </a:bodyPr>
          <a:lstStyle/>
          <a:p>
            <a:pPr eaLnBrk="0" hangingPunct="0"/>
            <a:r>
              <a:rPr lang="lv-LV" sz="2400" b="1" dirty="0" smtClean="0">
                <a:effectLst>
                  <a:outerShdw blurRad="38100" dist="38100" dir="2700000" algn="tl">
                    <a:srgbClr val="FFFFFF"/>
                  </a:outerShdw>
                </a:effectLst>
              </a:rPr>
              <a:t>Jēzus stāsta šo līdzību, lai mēs zinātu ar ko mums jāsaskaras</a:t>
            </a:r>
          </a:p>
          <a:p>
            <a:pPr eaLnBrk="0" hangingPunct="0"/>
            <a:r>
              <a:rPr lang="lv-LV" sz="2400" dirty="0" smtClean="0">
                <a:cs typeface="Arial" charset="0"/>
              </a:rPr>
              <a:t>“</a:t>
            </a:r>
            <a:r>
              <a:rPr lang="lv-LV" sz="2400" i="1" dirty="0">
                <a:cs typeface="Arial" charset="0"/>
              </a:rPr>
              <a:t>Bet </a:t>
            </a:r>
            <a:r>
              <a:rPr lang="lv-LV" sz="2400" i="1" dirty="0" smtClean="0">
                <a:cs typeface="Arial" charset="0"/>
              </a:rPr>
              <a:t>jūs (kristieši) </a:t>
            </a:r>
            <a:r>
              <a:rPr lang="lv-LV" sz="2400" i="1" dirty="0">
                <a:cs typeface="Arial" charset="0"/>
              </a:rPr>
              <a:t>esat izredzēta cilts, </a:t>
            </a:r>
            <a:r>
              <a:rPr lang="lv-LV" sz="2400" b="1" i="1" dirty="0">
                <a:cs typeface="Arial" charset="0"/>
              </a:rPr>
              <a:t>ķēnišķīgi priesteri</a:t>
            </a:r>
            <a:r>
              <a:rPr lang="lv-LV" sz="2400" i="1" dirty="0">
                <a:cs typeface="Arial" charset="0"/>
              </a:rPr>
              <a:t>, svēta tauta, Dieva īpašums, </a:t>
            </a:r>
            <a:r>
              <a:rPr lang="lv-LV" sz="2400" b="1" i="1" dirty="0">
                <a:cs typeface="Arial" charset="0"/>
              </a:rPr>
              <a:t>lai jūs paustu Tā varenos darbus</a:t>
            </a:r>
            <a:r>
              <a:rPr lang="lv-LV" sz="2400" dirty="0">
                <a:cs typeface="Arial" charset="0"/>
              </a:rPr>
              <a:t>” (1.Pēt.2:9)</a:t>
            </a:r>
          </a:p>
          <a:p>
            <a:pPr eaLnBrk="0" hangingPunct="0">
              <a:buFont typeface="Wingdings" pitchFamily="2" charset="2"/>
              <a:buChar char="§"/>
            </a:pPr>
            <a:r>
              <a:rPr lang="lv-LV" sz="2400" b="1" dirty="0" smtClean="0">
                <a:cs typeface="Arial" charset="0"/>
              </a:rPr>
              <a:t>Visi kristieši </a:t>
            </a:r>
            <a:r>
              <a:rPr lang="lv-LV" sz="2400" dirty="0" smtClean="0">
                <a:cs typeface="Arial" charset="0"/>
              </a:rPr>
              <a:t>ir aicināti </a:t>
            </a:r>
            <a:r>
              <a:rPr lang="lv-LV" sz="2400" b="1" dirty="0" smtClean="0">
                <a:cs typeface="Arial" charset="0"/>
              </a:rPr>
              <a:t>liecināt</a:t>
            </a:r>
            <a:r>
              <a:rPr lang="lv-LV" sz="2400" dirty="0" smtClean="0">
                <a:cs typeface="Arial" charset="0"/>
              </a:rPr>
              <a:t> par </a:t>
            </a:r>
            <a:r>
              <a:rPr lang="lv-LV" sz="2400" b="1" dirty="0" smtClean="0">
                <a:cs typeface="Arial" charset="0"/>
              </a:rPr>
              <a:t>Dieva varenajiem darbiem</a:t>
            </a:r>
            <a:r>
              <a:rPr lang="lv-LV" sz="2400" dirty="0" smtClean="0">
                <a:cs typeface="Arial" charset="0"/>
              </a:rPr>
              <a:t>, </a:t>
            </a:r>
            <a:r>
              <a:rPr lang="lv-LV" sz="3200" b="1" dirty="0" smtClean="0">
                <a:cs typeface="Arial" charset="0"/>
              </a:rPr>
              <a:t>nest cilvēkiem Dieva valstības noslēpumus</a:t>
            </a:r>
            <a:r>
              <a:rPr lang="lv-LV" sz="2400" dirty="0" smtClean="0">
                <a:cs typeface="Arial" charset="0"/>
              </a:rPr>
              <a:t>!</a:t>
            </a:r>
          </a:p>
        </p:txBody>
      </p:sp>
      <p:pic>
        <p:nvPicPr>
          <p:cNvPr id="6" name="Picture 24"/>
          <p:cNvPicPr>
            <a:picLocks noChangeAspect="1" noChangeArrowheads="1"/>
          </p:cNvPicPr>
          <p:nvPr/>
        </p:nvPicPr>
        <p:blipFill>
          <a:blip r:embed="rId2" cstate="print"/>
          <a:srcRect r="1000"/>
          <a:stretch>
            <a:fillRect/>
          </a:stretch>
        </p:blipFill>
        <p:spPr bwMode="auto">
          <a:xfrm>
            <a:off x="827584" y="3212976"/>
            <a:ext cx="7344816" cy="36450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checkerboard(across)">
                                      <p:cBhvr>
                                        <p:cTn id="7" dur="500"/>
                                        <p:tgtEl>
                                          <p:spTgt spid="62466"/>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par>
                          <p:cTn id="11" fill="hold">
                            <p:stCondLst>
                              <p:cond delay="2000"/>
                            </p:stCondLst>
                            <p:childTnLst>
                              <p:par>
                                <p:cTn id="12" presetID="2" presetClass="entr" presetSubtype="4" fill="hold" nodeType="after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anim calcmode="lin" valueType="num">
                                      <p:cBhvr additive="base">
                                        <p:cTn id="1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 calcmode="lin" valueType="num">
                                      <p:cBhvr additive="base">
                                        <p:cTn id="2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7987" name="Rectangle 3"/>
          <p:cNvSpPr>
            <a:spLocks noChangeArrowheads="1"/>
          </p:cNvSpPr>
          <p:nvPr/>
        </p:nvSpPr>
        <p:spPr bwMode="auto">
          <a:xfrm>
            <a:off x="1" y="0"/>
            <a:ext cx="9144000" cy="646331"/>
          </a:xfrm>
          <a:prstGeom prst="rect">
            <a:avLst/>
          </a:prstGeom>
          <a:noFill/>
          <a:ln w="9525">
            <a:noFill/>
            <a:miter lim="800000"/>
            <a:headEnd/>
            <a:tailEnd/>
          </a:ln>
          <a:effectLst/>
        </p:spPr>
        <p:txBody>
          <a:bodyPr wrap="square">
            <a:spAutoFit/>
          </a:bodyPr>
          <a:lstStyle/>
          <a:p>
            <a:pPr algn="ctr">
              <a:defRPr/>
            </a:pPr>
            <a:r>
              <a:rPr lang="lv-LV" sz="3600" b="1" dirty="0" smtClean="0">
                <a:solidFill>
                  <a:schemeClr val="accent4">
                    <a:lumMod val="10000"/>
                  </a:schemeClr>
                </a:solidFill>
                <a:latin typeface="+mj-lt"/>
                <a:ea typeface="+mj-ea"/>
                <a:cs typeface="+mj-cs"/>
              </a:rPr>
              <a:t>Ap.d.8:1-4 Mācekļi sludina vajāšanās</a:t>
            </a:r>
            <a:endParaRPr lang="lv-LV" sz="3600" b="1" dirty="0">
              <a:solidFill>
                <a:schemeClr val="accent4">
                  <a:lumMod val="10000"/>
                </a:schemeClr>
              </a:solidFill>
              <a:latin typeface="+mj-lt"/>
              <a:ea typeface="+mj-ea"/>
              <a:cs typeface="+mj-cs"/>
            </a:endParaRPr>
          </a:p>
        </p:txBody>
      </p:sp>
      <p:sp>
        <p:nvSpPr>
          <p:cNvPr id="297989" name="Rectangle 5"/>
          <p:cNvSpPr>
            <a:spLocks noChangeArrowheads="1"/>
          </p:cNvSpPr>
          <p:nvPr/>
        </p:nvSpPr>
        <p:spPr bwMode="auto">
          <a:xfrm>
            <a:off x="0" y="836712"/>
            <a:ext cx="9144000" cy="1569660"/>
          </a:xfrm>
          <a:prstGeom prst="rect">
            <a:avLst/>
          </a:prstGeom>
          <a:noFill/>
          <a:ln w="9525">
            <a:noFill/>
            <a:miter lim="800000"/>
            <a:headEnd/>
            <a:tailEnd/>
          </a:ln>
          <a:effectLst/>
        </p:spPr>
        <p:txBody>
          <a:bodyPr wrap="square" anchor="ctr">
            <a:spAutoFit/>
          </a:bodyPr>
          <a:lstStyle/>
          <a:p>
            <a:pPr>
              <a:buFont typeface="Arial" pitchFamily="34" charset="0"/>
              <a:buChar char="•"/>
              <a:defRPr/>
            </a:pPr>
            <a:r>
              <a:rPr lang="lv-LV" sz="2400" dirty="0" smtClean="0">
                <a:solidFill>
                  <a:srgbClr val="000000"/>
                </a:solidFill>
                <a:latin typeface="Arial" pitchFamily="34" charset="0"/>
                <a:cs typeface="Arial" pitchFamily="34" charset="0"/>
              </a:rPr>
              <a:t>1 Bet Saulam viņa nāve bija ļoti pa prātam. Tanī dienā izcēlās lielas vajāšanas, kas vērsās pret draudzi Jeruzālemē; un visi izklīda pa Jūdejas un Samarijas novadiem, </a:t>
            </a:r>
            <a:r>
              <a:rPr lang="lv-LV" sz="2400" b="1" dirty="0" smtClean="0">
                <a:solidFill>
                  <a:srgbClr val="000000"/>
                </a:solidFill>
                <a:latin typeface="Arial" pitchFamily="34" charset="0"/>
                <a:cs typeface="Arial" pitchFamily="34" charset="0"/>
              </a:rPr>
              <a:t>izņemot apustuļus</a:t>
            </a:r>
            <a:r>
              <a:rPr lang="lv-LV" sz="2400" dirty="0" smtClean="0">
                <a:solidFill>
                  <a:srgbClr val="000000"/>
                </a:solidFill>
                <a:latin typeface="Arial" pitchFamily="34" charset="0"/>
                <a:cs typeface="Arial" pitchFamily="34" charset="0"/>
              </a:rPr>
              <a:t>...</a:t>
            </a:r>
            <a:endParaRPr lang="lv-LV" sz="2400" dirty="0" smtClean="0">
              <a:solidFill>
                <a:srgbClr val="000000"/>
              </a:solidFill>
              <a:latin typeface="Arial" pitchFamily="34" charset="0"/>
              <a:cs typeface="Arial" pitchFamily="34" charset="0"/>
            </a:endParaRPr>
          </a:p>
          <a:p>
            <a:pPr>
              <a:buFont typeface="Arial" pitchFamily="34" charset="0"/>
              <a:buChar char="•"/>
              <a:defRPr/>
            </a:pPr>
            <a:r>
              <a:rPr lang="lv-LV" sz="2400" dirty="0" smtClean="0">
                <a:solidFill>
                  <a:srgbClr val="000000"/>
                </a:solidFill>
                <a:latin typeface="Arial" pitchFamily="34" charset="0"/>
                <a:cs typeface="Arial" pitchFamily="34" charset="0"/>
              </a:rPr>
              <a:t>4 </a:t>
            </a:r>
            <a:r>
              <a:rPr lang="lv-LV" sz="2400" dirty="0" smtClean="0">
                <a:solidFill>
                  <a:srgbClr val="000000"/>
                </a:solidFill>
                <a:latin typeface="Arial" pitchFamily="34" charset="0"/>
                <a:cs typeface="Arial" pitchFamily="34" charset="0"/>
              </a:rPr>
              <a:t>Bet </a:t>
            </a:r>
            <a:r>
              <a:rPr lang="lv-LV" sz="2400" b="1" dirty="0" smtClean="0">
                <a:solidFill>
                  <a:srgbClr val="000000"/>
                </a:solidFill>
                <a:latin typeface="Arial" pitchFamily="34" charset="0"/>
                <a:cs typeface="Arial" pitchFamily="34" charset="0"/>
              </a:rPr>
              <a:t>izklīdinātie staigāja apkārt, sludinādami evaņģēliju</a:t>
            </a:r>
            <a:r>
              <a:rPr lang="lv-LV" sz="2400" dirty="0" smtClean="0">
                <a:solidFill>
                  <a:srgbClr val="000000"/>
                </a:solidFill>
                <a:latin typeface="Arial" pitchFamily="34" charset="0"/>
                <a:cs typeface="Arial" pitchFamily="34" charset="0"/>
              </a:rPr>
              <a:t>.</a:t>
            </a:r>
          </a:p>
        </p:txBody>
      </p:sp>
      <p:pic>
        <p:nvPicPr>
          <p:cNvPr id="29698" name="Picture 2" descr="Propelled by Persecution — Movements"/>
          <p:cNvPicPr>
            <a:picLocks noChangeAspect="1" noChangeArrowheads="1"/>
          </p:cNvPicPr>
          <p:nvPr/>
        </p:nvPicPr>
        <p:blipFill>
          <a:blip r:embed="rId2" cstate="print"/>
          <a:srcRect/>
          <a:stretch>
            <a:fillRect/>
          </a:stretch>
        </p:blipFill>
        <p:spPr bwMode="auto">
          <a:xfrm>
            <a:off x="395536" y="2564904"/>
            <a:ext cx="7893625" cy="4149080"/>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 fill="hold">
                                          <p:stCondLst>
                                            <p:cond delay="0"/>
                                          </p:stCondLst>
                                        </p:cTn>
                                        <p:tgtEl>
                                          <p:spTgt spid="297987"/>
                                        </p:tgtEl>
                                        <p:attrNameLst>
                                          <p:attrName>style.visibility</p:attrName>
                                        </p:attrNameLst>
                                      </p:cBhvr>
                                      <p:to>
                                        <p:strVal val="visible"/>
                                      </p:to>
                                    </p:set>
                                    <p:animEffect transition="in" filter="checkerboard(across)">
                                      <p:cBhvr>
                                        <p:cTn id="7" dur="500"/>
                                        <p:tgtEl>
                                          <p:spTgt spid="297987"/>
                                        </p:tgtEl>
                                      </p:cBhvr>
                                    </p:animEffect>
                                  </p:childTnLst>
                                </p:cTn>
                              </p:par>
                              <p:par>
                                <p:cTn id="8" presetID="10" presetClass="entr" presetSubtype="0" fill="hold" nodeType="withEffect">
                                  <p:stCondLst>
                                    <p:cond delay="0"/>
                                  </p:stCondLst>
                                  <p:childTnLst>
                                    <p:set>
                                      <p:cBhvr>
                                        <p:cTn id="9" dur="1" fill="hold">
                                          <p:stCondLst>
                                            <p:cond delay="0"/>
                                          </p:stCondLst>
                                        </p:cTn>
                                        <p:tgtEl>
                                          <p:spTgt spid="29698"/>
                                        </p:tgtEl>
                                        <p:attrNameLst>
                                          <p:attrName>style.visibility</p:attrName>
                                        </p:attrNameLst>
                                      </p:cBhvr>
                                      <p:to>
                                        <p:strVal val="visible"/>
                                      </p:to>
                                    </p:set>
                                    <p:animEffect transition="in" filter="fade">
                                      <p:cBhvr>
                                        <p:cTn id="10" dur="2000"/>
                                        <p:tgtEl>
                                          <p:spTgt spid="29698"/>
                                        </p:tgtEl>
                                      </p:cBhvr>
                                    </p:animEffect>
                                  </p:childTnLst>
                                </p:cTn>
                              </p:par>
                            </p:childTnLst>
                          </p:cTn>
                        </p:par>
                        <p:par>
                          <p:cTn id="11" fill="hold">
                            <p:stCondLst>
                              <p:cond delay="2000"/>
                            </p:stCondLst>
                            <p:childTnLst>
                              <p:par>
                                <p:cTn id="12" presetID="13" presetClass="entr" presetSubtype="16" fill="hold" nodeType="afterEffect">
                                  <p:stCondLst>
                                    <p:cond delay="0"/>
                                  </p:stCondLst>
                                  <p:childTnLst>
                                    <p:set>
                                      <p:cBhvr>
                                        <p:cTn id="13" dur="1" fill="hold">
                                          <p:stCondLst>
                                            <p:cond delay="0"/>
                                          </p:stCondLst>
                                        </p:cTn>
                                        <p:tgtEl>
                                          <p:spTgt spid="297989">
                                            <p:txEl>
                                              <p:pRg st="0" end="0"/>
                                            </p:txEl>
                                          </p:spTgt>
                                        </p:tgtEl>
                                        <p:attrNameLst>
                                          <p:attrName>style.visibility</p:attrName>
                                        </p:attrNameLst>
                                      </p:cBhvr>
                                      <p:to>
                                        <p:strVal val="visible"/>
                                      </p:to>
                                    </p:set>
                                    <p:animEffect transition="in" filter="plus(in)">
                                      <p:cBhvr>
                                        <p:cTn id="14" dur="2000"/>
                                        <p:tgtEl>
                                          <p:spTgt spid="297989">
                                            <p:txEl>
                                              <p:pRg st="0" end="0"/>
                                            </p:txEl>
                                          </p:spTgt>
                                        </p:tgtEl>
                                      </p:cBhvr>
                                    </p:animEffect>
                                  </p:childTnLst>
                                </p:cTn>
                              </p:par>
                            </p:childTnLst>
                          </p:cTn>
                        </p:par>
                        <p:par>
                          <p:cTn id="15" fill="hold">
                            <p:stCondLst>
                              <p:cond delay="4000"/>
                            </p:stCondLst>
                            <p:childTnLst>
                              <p:par>
                                <p:cTn id="16" presetID="13" presetClass="entr" presetSubtype="16" fill="hold" nodeType="afterEffect">
                                  <p:stCondLst>
                                    <p:cond delay="0"/>
                                  </p:stCondLst>
                                  <p:childTnLst>
                                    <p:set>
                                      <p:cBhvr>
                                        <p:cTn id="17" dur="1" fill="hold">
                                          <p:stCondLst>
                                            <p:cond delay="0"/>
                                          </p:stCondLst>
                                        </p:cTn>
                                        <p:tgtEl>
                                          <p:spTgt spid="297989">
                                            <p:txEl>
                                              <p:pRg st="1" end="1"/>
                                            </p:txEl>
                                          </p:spTgt>
                                        </p:tgtEl>
                                        <p:attrNameLst>
                                          <p:attrName>style.visibility</p:attrName>
                                        </p:attrNameLst>
                                      </p:cBhvr>
                                      <p:to>
                                        <p:strVal val="visible"/>
                                      </p:to>
                                    </p:set>
                                    <p:animEffect transition="in" filter="plus(in)">
                                      <p:cBhvr>
                                        <p:cTn id="18" dur="2000"/>
                                        <p:tgtEl>
                                          <p:spTgt spid="29798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987"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549275"/>
          </a:xfrm>
        </p:spPr>
        <p:txBody>
          <a:bodyPr/>
          <a:lstStyle/>
          <a:p>
            <a:pPr eaLnBrk="1" hangingPunct="1"/>
            <a:r>
              <a:rPr lang="lv-LV" b="1" dirty="0" smtClean="0">
                <a:solidFill>
                  <a:schemeClr val="tx1"/>
                </a:solidFill>
              </a:rPr>
              <a:t>4 dažādas augsnes</a:t>
            </a:r>
            <a:endParaRPr lang="lv-LV" b="1" dirty="0" smtClean="0">
              <a:solidFill>
                <a:schemeClr val="tx1"/>
              </a:solidFill>
            </a:endParaRPr>
          </a:p>
        </p:txBody>
      </p:sp>
      <p:sp>
        <p:nvSpPr>
          <p:cNvPr id="7" name="Rectangle 6"/>
          <p:cNvSpPr>
            <a:spLocks noChangeArrowheads="1"/>
          </p:cNvSpPr>
          <p:nvPr/>
        </p:nvSpPr>
        <p:spPr bwMode="auto">
          <a:xfrm>
            <a:off x="0" y="549275"/>
            <a:ext cx="9144000" cy="1384995"/>
          </a:xfrm>
          <a:prstGeom prst="rect">
            <a:avLst/>
          </a:prstGeom>
          <a:noFill/>
          <a:ln w="9525">
            <a:noFill/>
            <a:miter lim="800000"/>
            <a:headEnd/>
            <a:tailEnd/>
          </a:ln>
        </p:spPr>
        <p:txBody>
          <a:bodyPr>
            <a:spAutoFit/>
          </a:bodyPr>
          <a:lstStyle/>
          <a:p>
            <a:pPr>
              <a:buFontTx/>
              <a:buChar char="•"/>
            </a:pPr>
            <a:r>
              <a:rPr lang="lv-LV" sz="2800" b="1" dirty="0" smtClean="0"/>
              <a:t>Sējējs </a:t>
            </a:r>
            <a:r>
              <a:rPr lang="lv-LV" sz="2800" dirty="0" smtClean="0"/>
              <a:t>ir pats Dievs</a:t>
            </a:r>
            <a:r>
              <a:rPr lang="lv-LV" sz="2800" b="1" dirty="0" smtClean="0"/>
              <a:t>.</a:t>
            </a:r>
            <a:r>
              <a:rPr lang="lv-LV" sz="2800" dirty="0" smtClean="0"/>
              <a:t> </a:t>
            </a:r>
          </a:p>
          <a:p>
            <a:pPr>
              <a:buFontTx/>
              <a:buChar char="•"/>
            </a:pPr>
            <a:r>
              <a:rPr lang="lv-LV" sz="2800" b="1" dirty="0" smtClean="0"/>
              <a:t>Sēkla</a:t>
            </a:r>
            <a:r>
              <a:rPr lang="lv-LV" sz="2800" dirty="0" smtClean="0"/>
              <a:t> ir Dieva vārds. </a:t>
            </a:r>
          </a:p>
          <a:p>
            <a:pPr>
              <a:buFontTx/>
              <a:buChar char="•"/>
            </a:pPr>
            <a:r>
              <a:rPr lang="lv-LV" sz="2800" b="1" dirty="0" smtClean="0"/>
              <a:t>Dažādās </a:t>
            </a:r>
            <a:r>
              <a:rPr lang="lv-LV" sz="2800" b="1" dirty="0" smtClean="0"/>
              <a:t>augsnes</a:t>
            </a:r>
            <a:r>
              <a:rPr lang="lv-LV" sz="2800" dirty="0" smtClean="0"/>
              <a:t> ir </a:t>
            </a:r>
            <a:r>
              <a:rPr lang="lv-LV" sz="2800" b="1" dirty="0" smtClean="0"/>
              <a:t>mūsu reakcija</a:t>
            </a:r>
            <a:r>
              <a:rPr lang="lv-LV" sz="2800" dirty="0" smtClean="0"/>
              <a:t> pret Dieva vārdu. </a:t>
            </a:r>
            <a:endParaRPr lang="lv-LV" sz="2800" dirty="0"/>
          </a:p>
        </p:txBody>
      </p:sp>
      <p:pic>
        <p:nvPicPr>
          <p:cNvPr id="10242" name="Picture 2" descr="21 Parable of the sower and the seed ideas | sower, parables, bible for kids"/>
          <p:cNvPicPr>
            <a:picLocks noChangeAspect="1" noChangeArrowheads="1"/>
          </p:cNvPicPr>
          <p:nvPr/>
        </p:nvPicPr>
        <p:blipFill>
          <a:blip r:embed="rId2" cstate="print"/>
          <a:srcRect/>
          <a:stretch>
            <a:fillRect/>
          </a:stretch>
        </p:blipFill>
        <p:spPr bwMode="auto">
          <a:xfrm>
            <a:off x="251520" y="1988840"/>
            <a:ext cx="8424936" cy="48142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0242"/>
                                        </p:tgtEl>
                                        <p:attrNameLst>
                                          <p:attrName>style.visibility</p:attrName>
                                        </p:attrNameLst>
                                      </p:cBhvr>
                                      <p:to>
                                        <p:strVal val="visible"/>
                                      </p:to>
                                    </p:set>
                                    <p:animEffect transition="in" filter="fade">
                                      <p:cBhvr>
                                        <p:cTn id="12" dur="2000"/>
                                        <p:tgtEl>
                                          <p:spTgt spid="10242"/>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323850" y="0"/>
            <a:ext cx="9358313" cy="1052513"/>
          </a:xfrm>
        </p:spPr>
        <p:txBody>
          <a:bodyPr/>
          <a:lstStyle/>
          <a:p>
            <a:pPr algn="just" eaLnBrk="1" hangingPunct="1">
              <a:lnSpc>
                <a:spcPct val="80000"/>
              </a:lnSpc>
              <a:buFontTx/>
              <a:buNone/>
            </a:pPr>
            <a:r>
              <a:rPr lang="lv-LV" sz="2000" i="1" smtClean="0"/>
              <a:t>     </a:t>
            </a:r>
            <a:r>
              <a:rPr lang="lv-LV" i="1" smtClean="0"/>
              <a:t>12 Ceļmalā ir tie, kas dzird; bet tad nāk sātans un paņem vārdu prom no viņu sirdīm, lai tie neticētu un netiktu izglābti.</a:t>
            </a:r>
            <a:r>
              <a:rPr lang="lv-LV" smtClean="0"/>
              <a:t> </a:t>
            </a:r>
          </a:p>
        </p:txBody>
      </p:sp>
      <p:sp>
        <p:nvSpPr>
          <p:cNvPr id="7" name="Rectangle 6"/>
          <p:cNvSpPr>
            <a:spLocks noChangeArrowheads="1"/>
          </p:cNvSpPr>
          <p:nvPr/>
        </p:nvSpPr>
        <p:spPr bwMode="auto">
          <a:xfrm>
            <a:off x="0" y="1196752"/>
            <a:ext cx="5940425" cy="5816977"/>
          </a:xfrm>
          <a:prstGeom prst="rect">
            <a:avLst/>
          </a:prstGeom>
          <a:noFill/>
          <a:ln w="9525">
            <a:noFill/>
            <a:miter lim="800000"/>
            <a:headEnd/>
            <a:tailEnd/>
          </a:ln>
        </p:spPr>
        <p:txBody>
          <a:bodyPr>
            <a:spAutoFit/>
          </a:bodyPr>
          <a:lstStyle/>
          <a:p>
            <a:pPr>
              <a:buFont typeface="Arial" charset="0"/>
              <a:buChar char="•"/>
            </a:pPr>
            <a:r>
              <a:rPr lang="lv-LV" sz="2800" b="1" dirty="0"/>
              <a:t>Ceļmalā</a:t>
            </a:r>
            <a:r>
              <a:rPr lang="lv-LV" sz="2800" dirty="0"/>
              <a:t> ir tie, </a:t>
            </a:r>
            <a:r>
              <a:rPr lang="lv-LV" sz="2800" b="1" dirty="0"/>
              <a:t>kas sevi sauc par kristiešiem</a:t>
            </a:r>
            <a:r>
              <a:rPr lang="lv-LV" sz="2800" dirty="0"/>
              <a:t>, un </a:t>
            </a:r>
            <a:r>
              <a:rPr lang="lv-LV" sz="2800" b="1" dirty="0"/>
              <a:t>domā</a:t>
            </a:r>
            <a:r>
              <a:rPr lang="lv-LV" sz="2800" dirty="0"/>
              <a:t>, ka </a:t>
            </a:r>
            <a:r>
              <a:rPr lang="lv-LV" sz="2800" b="1" dirty="0"/>
              <a:t>pietiek</a:t>
            </a:r>
            <a:r>
              <a:rPr lang="lv-LV" sz="2800" dirty="0"/>
              <a:t> vien ar to, ka viņi ir </a:t>
            </a:r>
            <a:r>
              <a:rPr lang="lv-LV" sz="2800" b="1" dirty="0" smtClean="0"/>
              <a:t>kristieši</a:t>
            </a:r>
            <a:r>
              <a:rPr lang="lv-LV" sz="2800" dirty="0" smtClean="0"/>
              <a:t>, uz </a:t>
            </a:r>
            <a:r>
              <a:rPr lang="lv-LV" sz="3200" b="1" dirty="0" smtClean="0"/>
              <a:t>baznīcu nenāk, visu novēro no malas.</a:t>
            </a:r>
            <a:endParaRPr lang="en-US" sz="2800" b="1" dirty="0"/>
          </a:p>
          <a:p>
            <a:pPr>
              <a:buFont typeface="Arial" charset="0"/>
              <a:buChar char="•"/>
            </a:pPr>
            <a:r>
              <a:rPr lang="lv-LV" sz="2800" b="1" dirty="0"/>
              <a:t>Sātans</a:t>
            </a:r>
            <a:r>
              <a:rPr lang="lv-LV" sz="2800" dirty="0"/>
              <a:t> par katru cenu </a:t>
            </a:r>
            <a:r>
              <a:rPr lang="lv-LV" sz="2800" b="1" dirty="0"/>
              <a:t>grib visus</a:t>
            </a:r>
            <a:r>
              <a:rPr lang="lv-LV" sz="2800" dirty="0"/>
              <a:t> cilvēkus </a:t>
            </a:r>
            <a:r>
              <a:rPr lang="lv-LV" sz="2800" b="1" dirty="0"/>
              <a:t>piemānīt</a:t>
            </a:r>
            <a:r>
              <a:rPr lang="lv-LV" sz="2800" dirty="0"/>
              <a:t>, lai viņi </a:t>
            </a:r>
            <a:r>
              <a:rPr lang="lv-LV" sz="2800" b="1" dirty="0"/>
              <a:t>neticētu</a:t>
            </a:r>
            <a:r>
              <a:rPr lang="lv-LV" sz="2800" dirty="0"/>
              <a:t> </a:t>
            </a:r>
            <a:r>
              <a:rPr lang="lv-LV" sz="2800" b="1" dirty="0"/>
              <a:t>Dieva vārdam </a:t>
            </a:r>
            <a:r>
              <a:rPr lang="lv-LV" sz="2800" dirty="0"/>
              <a:t>un </a:t>
            </a:r>
            <a:r>
              <a:rPr lang="lv-LV" sz="2800" b="1" dirty="0"/>
              <a:t>netiktu izglābti</a:t>
            </a:r>
            <a:r>
              <a:rPr lang="lv-LV" sz="2800" dirty="0"/>
              <a:t>.</a:t>
            </a:r>
          </a:p>
          <a:p>
            <a:pPr>
              <a:buFont typeface="Arial" charset="0"/>
              <a:buChar char="•"/>
            </a:pPr>
            <a:r>
              <a:rPr lang="lv-LV" sz="2800" b="1" dirty="0"/>
              <a:t>Sātans</a:t>
            </a:r>
            <a:r>
              <a:rPr lang="lv-LV" sz="2800" dirty="0"/>
              <a:t> visu laiku </a:t>
            </a:r>
            <a:r>
              <a:rPr lang="lv-LV" sz="2800" b="1" dirty="0"/>
              <a:t>novērš</a:t>
            </a:r>
            <a:r>
              <a:rPr lang="lv-LV" sz="2800" dirty="0"/>
              <a:t> mūsu </a:t>
            </a:r>
            <a:r>
              <a:rPr lang="lv-LV" sz="2800" b="1" dirty="0"/>
              <a:t>skatu</a:t>
            </a:r>
            <a:r>
              <a:rPr lang="lv-LV" sz="2800" dirty="0"/>
              <a:t> no </a:t>
            </a:r>
            <a:r>
              <a:rPr lang="lv-LV" sz="2800" b="1" dirty="0"/>
              <a:t>iedziļināšanās</a:t>
            </a:r>
            <a:r>
              <a:rPr lang="lv-LV" sz="2800" dirty="0"/>
              <a:t> tajā, ko </a:t>
            </a:r>
            <a:r>
              <a:rPr lang="lv-LV" sz="2800" b="1" dirty="0"/>
              <a:t>Jēzus</a:t>
            </a:r>
            <a:r>
              <a:rPr lang="lv-LV" sz="2800" dirty="0"/>
              <a:t> </a:t>
            </a:r>
            <a:r>
              <a:rPr lang="lv-LV" sz="2800" b="1" dirty="0"/>
              <a:t>mūsu labā</a:t>
            </a:r>
            <a:r>
              <a:rPr lang="lv-LV" sz="2800" dirty="0"/>
              <a:t> ir </a:t>
            </a:r>
            <a:r>
              <a:rPr lang="lv-LV" sz="2800" b="1" dirty="0"/>
              <a:t>darījis</a:t>
            </a:r>
            <a:r>
              <a:rPr lang="lv-LV" sz="2800" dirty="0"/>
              <a:t>, jo viņš zina, ka tā ir </a:t>
            </a:r>
            <a:r>
              <a:rPr lang="lv-LV" sz="2800" b="1" dirty="0"/>
              <a:t>mūžīgās dzīvības atslēga</a:t>
            </a:r>
            <a:r>
              <a:rPr lang="lv-LV" sz="2800" dirty="0"/>
              <a:t>.</a:t>
            </a:r>
            <a:endParaRPr lang="en-US" sz="2800" dirty="0"/>
          </a:p>
        </p:txBody>
      </p:sp>
      <p:pic>
        <p:nvPicPr>
          <p:cNvPr id="5" name="Picture 4"/>
          <p:cNvPicPr>
            <a:picLocks noChangeAspect="1" noChangeArrowheads="1"/>
          </p:cNvPicPr>
          <p:nvPr/>
        </p:nvPicPr>
        <p:blipFill>
          <a:blip r:embed="rId2" cstate="print"/>
          <a:srcRect l="8519" t="2565" r="3676" b="7673"/>
          <a:stretch>
            <a:fillRect/>
          </a:stretch>
        </p:blipFill>
        <p:spPr bwMode="auto">
          <a:xfrm>
            <a:off x="5885124" y="1484784"/>
            <a:ext cx="3258876" cy="374441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8" presetClass="entr" presetSubtype="3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amond(out)">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252413" y="71438"/>
            <a:ext cx="9358313" cy="1557337"/>
          </a:xfrm>
        </p:spPr>
        <p:txBody>
          <a:bodyPr/>
          <a:lstStyle/>
          <a:p>
            <a:pPr algn="just" eaLnBrk="1" hangingPunct="1">
              <a:lnSpc>
                <a:spcPct val="80000"/>
              </a:lnSpc>
              <a:buFontTx/>
              <a:buNone/>
            </a:pPr>
            <a:r>
              <a:rPr lang="lv-LV" sz="1000" i="1" smtClean="0"/>
              <a:t>          </a:t>
            </a:r>
            <a:r>
              <a:rPr lang="lv-LV" i="1" smtClean="0"/>
              <a:t>13 Klintainē - ir tie, kas, vārdu dzirdējuši, ar prieku to uzņem, bet, būdami bez saknēm, tikai uz brīdi notic, bet pārbaudījuma laikā tie atkrīt</a:t>
            </a:r>
          </a:p>
        </p:txBody>
      </p:sp>
      <p:sp>
        <p:nvSpPr>
          <p:cNvPr id="7" name="Rectangle 6"/>
          <p:cNvSpPr>
            <a:spLocks noChangeArrowheads="1"/>
          </p:cNvSpPr>
          <p:nvPr/>
        </p:nvSpPr>
        <p:spPr bwMode="auto">
          <a:xfrm>
            <a:off x="0" y="1412875"/>
            <a:ext cx="5651500" cy="5262979"/>
          </a:xfrm>
          <a:prstGeom prst="rect">
            <a:avLst/>
          </a:prstGeom>
          <a:noFill/>
          <a:ln w="9525">
            <a:noFill/>
            <a:miter lim="800000"/>
            <a:headEnd/>
            <a:tailEnd/>
          </a:ln>
        </p:spPr>
        <p:txBody>
          <a:bodyPr>
            <a:spAutoFit/>
          </a:bodyPr>
          <a:lstStyle/>
          <a:p>
            <a:pPr>
              <a:buFontTx/>
              <a:buChar char="•"/>
            </a:pPr>
            <a:r>
              <a:rPr lang="lv-LV" sz="2800" b="1" dirty="0"/>
              <a:t>Klintainē</a:t>
            </a:r>
            <a:r>
              <a:rPr lang="lv-LV" sz="2800" dirty="0"/>
              <a:t> ir tie, kas </a:t>
            </a:r>
            <a:r>
              <a:rPr lang="lv-LV" sz="2800" b="1" dirty="0"/>
              <a:t>sākotnēji</a:t>
            </a:r>
            <a:r>
              <a:rPr lang="lv-LV" sz="2800" dirty="0"/>
              <a:t> ar prieku ļoti </a:t>
            </a:r>
            <a:r>
              <a:rPr lang="lv-LV" sz="2800" b="1" dirty="0"/>
              <a:t>aizraujas</a:t>
            </a:r>
            <a:r>
              <a:rPr lang="lv-LV" sz="2800" dirty="0"/>
              <a:t> ar </a:t>
            </a:r>
            <a:r>
              <a:rPr lang="lv-LV" sz="2800" b="1" dirty="0"/>
              <a:t>ticības vēsti</a:t>
            </a:r>
            <a:r>
              <a:rPr lang="lv-LV" sz="2800" dirty="0"/>
              <a:t> un </a:t>
            </a:r>
            <a:r>
              <a:rPr lang="lv-LV" sz="2800" dirty="0" smtClean="0"/>
              <a:t>varbūt pat </a:t>
            </a:r>
            <a:r>
              <a:rPr lang="lv-LV" sz="2800" b="1" dirty="0"/>
              <a:t>iesaistās</a:t>
            </a:r>
            <a:r>
              <a:rPr lang="lv-LV" sz="2800" dirty="0"/>
              <a:t> </a:t>
            </a:r>
            <a:r>
              <a:rPr lang="lv-LV" sz="2800" b="1" dirty="0" smtClean="0"/>
              <a:t>kalpošanā</a:t>
            </a:r>
            <a:r>
              <a:rPr lang="lv-LV" sz="2800" dirty="0" smtClean="0"/>
              <a:t>. </a:t>
            </a:r>
            <a:endParaRPr lang="lv-LV" sz="2800" dirty="0"/>
          </a:p>
          <a:p>
            <a:pPr>
              <a:buFontTx/>
              <a:buChar char="•"/>
            </a:pPr>
            <a:r>
              <a:rPr lang="lv-LV" sz="2800" dirty="0"/>
              <a:t>Bet tiklīdz seko kādas </a:t>
            </a:r>
            <a:r>
              <a:rPr lang="lv-LV" sz="2800" b="1" dirty="0"/>
              <a:t>pirmās lielākas grūtības,</a:t>
            </a:r>
            <a:r>
              <a:rPr lang="lv-LV" sz="2800" dirty="0"/>
              <a:t> tā šie cilvēki </a:t>
            </a:r>
            <a:r>
              <a:rPr lang="lv-LV" sz="2800" b="1" dirty="0"/>
              <a:t>atkrīt no ticības</a:t>
            </a:r>
            <a:r>
              <a:rPr lang="lv-LV" sz="2800" dirty="0"/>
              <a:t>, jo viņiem vēl nav </a:t>
            </a:r>
            <a:r>
              <a:rPr lang="lv-LV" sz="2800" b="1" dirty="0"/>
              <a:t>Baznīcā</a:t>
            </a:r>
            <a:r>
              <a:rPr lang="lv-LV" sz="2800" dirty="0"/>
              <a:t> nav </a:t>
            </a:r>
            <a:r>
              <a:rPr lang="lv-LV" sz="2800" b="1" dirty="0"/>
              <a:t>ieaugušas saknes</a:t>
            </a:r>
            <a:r>
              <a:rPr lang="lv-LV" sz="2800" dirty="0"/>
              <a:t>. </a:t>
            </a:r>
          </a:p>
          <a:p>
            <a:pPr>
              <a:buFontTx/>
              <a:buChar char="•"/>
            </a:pPr>
            <a:r>
              <a:rPr lang="lv-LV" sz="2800" i="1" dirty="0"/>
              <a:t>Tiem, kas nes dzīvo ūdeni citiem, pašiem pie akas jāiet biežāk, un jāsmeļ dziļāk, lai labāk varētu atdzerties un veldzēties</a:t>
            </a:r>
            <a:r>
              <a:rPr lang="lv-LV" sz="2800" dirty="0"/>
              <a:t>. </a:t>
            </a:r>
          </a:p>
        </p:txBody>
      </p:sp>
      <p:pic>
        <p:nvPicPr>
          <p:cNvPr id="5" name="Picture 5"/>
          <p:cNvPicPr>
            <a:picLocks noChangeAspect="1" noChangeArrowheads="1"/>
          </p:cNvPicPr>
          <p:nvPr/>
        </p:nvPicPr>
        <p:blipFill>
          <a:blip r:embed="rId2" cstate="print"/>
          <a:srcRect/>
          <a:stretch>
            <a:fillRect/>
          </a:stretch>
        </p:blipFill>
        <p:spPr bwMode="auto">
          <a:xfrm>
            <a:off x="5724128" y="1772816"/>
            <a:ext cx="3272395" cy="381642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8" presetClass="entr" presetSubtype="3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amond(out)">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smtClean="0"/>
              <a:t>     </a:t>
            </a:r>
            <a:r>
              <a:rPr lang="lv-LV" i="1" smtClean="0"/>
              <a:t>14 starp ērkšķiem - ir tie, kas vārdu dzirdējuši, bet dzīves rūpēs, bagātība un baudas to noslāpē, un tie augļus nenes</a:t>
            </a:r>
          </a:p>
        </p:txBody>
      </p:sp>
      <p:sp>
        <p:nvSpPr>
          <p:cNvPr id="7" name="Rectangle 6"/>
          <p:cNvSpPr>
            <a:spLocks noChangeArrowheads="1"/>
          </p:cNvSpPr>
          <p:nvPr/>
        </p:nvSpPr>
        <p:spPr bwMode="auto">
          <a:xfrm>
            <a:off x="0" y="1620738"/>
            <a:ext cx="5940425" cy="4400550"/>
          </a:xfrm>
          <a:prstGeom prst="rect">
            <a:avLst/>
          </a:prstGeom>
          <a:noFill/>
          <a:ln w="9525">
            <a:noFill/>
            <a:miter lim="800000"/>
            <a:headEnd/>
            <a:tailEnd/>
          </a:ln>
        </p:spPr>
        <p:txBody>
          <a:bodyPr>
            <a:spAutoFit/>
          </a:bodyPr>
          <a:lstStyle/>
          <a:p>
            <a:pPr>
              <a:buFontTx/>
              <a:buChar char="•"/>
            </a:pPr>
            <a:r>
              <a:rPr lang="lv-LV" sz="2800" dirty="0"/>
              <a:t>Starp </a:t>
            </a:r>
            <a:r>
              <a:rPr lang="lv-LV" sz="2800" b="1" dirty="0"/>
              <a:t>ērkšķiem </a:t>
            </a:r>
            <a:r>
              <a:rPr lang="lv-LV" sz="2800" dirty="0"/>
              <a:t>ir tie, kam vēl joprojām </a:t>
            </a:r>
            <a:r>
              <a:rPr lang="lv-LV" sz="2800" b="1" dirty="0"/>
              <a:t>pārāk dārgas</a:t>
            </a:r>
            <a:r>
              <a:rPr lang="lv-LV" sz="2800" dirty="0"/>
              <a:t> </a:t>
            </a:r>
            <a:r>
              <a:rPr lang="lv-LV" sz="2800" b="1" dirty="0"/>
              <a:t>ir</a:t>
            </a:r>
            <a:r>
              <a:rPr lang="lv-LV" sz="2800" dirty="0"/>
              <a:t> visas </a:t>
            </a:r>
            <a:r>
              <a:rPr lang="lv-LV" sz="2800" b="1" dirty="0"/>
              <a:t>pasaules </a:t>
            </a:r>
            <a:r>
              <a:rPr lang="lv-LV" sz="2800" dirty="0"/>
              <a:t>piedāvātās</a:t>
            </a:r>
            <a:r>
              <a:rPr lang="lv-LV" sz="2800" b="1" dirty="0"/>
              <a:t> lietas</a:t>
            </a:r>
            <a:r>
              <a:rPr lang="lv-LV" sz="2800" dirty="0"/>
              <a:t>: darba </a:t>
            </a:r>
            <a:r>
              <a:rPr lang="lv-LV" sz="2800" b="1" dirty="0"/>
              <a:t>rūpes</a:t>
            </a:r>
            <a:r>
              <a:rPr lang="lv-LV" sz="2800" dirty="0"/>
              <a:t>, </a:t>
            </a:r>
            <a:r>
              <a:rPr lang="lv-LV" sz="2800" b="1" dirty="0"/>
              <a:t>bagātība</a:t>
            </a:r>
            <a:r>
              <a:rPr lang="lv-LV" sz="2800" dirty="0"/>
              <a:t>, dažādas </a:t>
            </a:r>
            <a:r>
              <a:rPr lang="lv-LV" sz="2800" b="1" dirty="0"/>
              <a:t>baudas</a:t>
            </a:r>
            <a:r>
              <a:rPr lang="lv-LV" sz="2800" dirty="0"/>
              <a:t>.</a:t>
            </a:r>
          </a:p>
          <a:p>
            <a:pPr>
              <a:buFontTx/>
              <a:buChar char="•"/>
            </a:pPr>
            <a:r>
              <a:rPr lang="lv-LV" sz="2800" i="1" dirty="0"/>
              <a:t>Cilvēks </a:t>
            </a:r>
            <a:r>
              <a:rPr lang="lv-LV" sz="2800" b="1" i="1" dirty="0"/>
              <a:t>nevar kalpot divām lietām</a:t>
            </a:r>
            <a:r>
              <a:rPr lang="lv-LV" sz="2800" i="1" dirty="0"/>
              <a:t> vienlaicīgi: vai nu Dievam, vai nu mantai</a:t>
            </a:r>
            <a:r>
              <a:rPr lang="lv-LV" sz="2800" dirty="0"/>
              <a:t>. (Mt 6:24)</a:t>
            </a:r>
          </a:p>
          <a:p>
            <a:pPr>
              <a:buFontTx/>
              <a:buChar char="•"/>
            </a:pPr>
            <a:r>
              <a:rPr lang="lv-LV" sz="2800" b="1" dirty="0"/>
              <a:t>Ja mums</a:t>
            </a:r>
            <a:r>
              <a:rPr lang="lv-LV" sz="2800" dirty="0"/>
              <a:t> darbs, nauda vai kāda bauda ir</a:t>
            </a:r>
            <a:r>
              <a:rPr lang="lv-LV" sz="2800" b="1" dirty="0"/>
              <a:t> svarīgākas lietas par Dievu</a:t>
            </a:r>
            <a:r>
              <a:rPr lang="lv-LV" sz="2800" dirty="0"/>
              <a:t>, tad tie ir mūsu </a:t>
            </a:r>
            <a:r>
              <a:rPr lang="lv-LV" sz="2800" b="1" dirty="0"/>
              <a:t>elku dievi.</a:t>
            </a:r>
            <a:endParaRPr lang="lv-LV" sz="2800" dirty="0"/>
          </a:p>
        </p:txBody>
      </p:sp>
      <p:pic>
        <p:nvPicPr>
          <p:cNvPr id="5" name="Picture 6"/>
          <p:cNvPicPr>
            <a:picLocks noChangeAspect="1" noChangeArrowheads="1"/>
          </p:cNvPicPr>
          <p:nvPr/>
        </p:nvPicPr>
        <p:blipFill>
          <a:blip r:embed="rId2" cstate="print"/>
          <a:srcRect l="2919" b="6476"/>
          <a:stretch>
            <a:fillRect/>
          </a:stretch>
        </p:blipFill>
        <p:spPr bwMode="auto">
          <a:xfrm>
            <a:off x="6012160" y="1556792"/>
            <a:ext cx="3060236" cy="374441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8" presetClass="entr" presetSubtype="3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amond(out)">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7919</TotalTime>
  <Words>1225</Words>
  <Application>Microsoft Office PowerPoint</Application>
  <PresentationFormat>On-screen Show (4:3)</PresentationFormat>
  <Paragraphs>56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Default Design</vt:lpstr>
      <vt:lpstr>Lk.8:4-15 Sējējs</vt:lpstr>
      <vt:lpstr>Lk.8:4-15 Sējējs</vt:lpstr>
      <vt:lpstr>Kāpēc Jēzus runā līdzībās?</vt:lpstr>
      <vt:lpstr>Slide 4</vt:lpstr>
      <vt:lpstr>Slide 5</vt:lpstr>
      <vt:lpstr>4 dažādas augsnes</vt:lpstr>
      <vt:lpstr>Slide 7</vt:lpstr>
      <vt:lpstr>Slide 8</vt:lpstr>
      <vt:lpstr>Slide 9</vt:lpstr>
      <vt:lpstr>Slide 10</vt:lpstr>
      <vt:lpstr>Slide 11</vt:lpstr>
      <vt:lpstr>4 augsnes</vt:lpstr>
      <vt:lpstr>Slide 13</vt:lpstr>
      <vt:lpstr>Slide 14</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78</cp:revision>
  <dcterms:created xsi:type="dcterms:W3CDTF">2010-10-07T14:46:11Z</dcterms:created>
  <dcterms:modified xsi:type="dcterms:W3CDTF">2022-02-19T15:01:52Z</dcterms:modified>
</cp:coreProperties>
</file>