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2" r:id="rId2"/>
    <p:sldId id="401" r:id="rId3"/>
    <p:sldId id="407" r:id="rId4"/>
    <p:sldId id="408" r:id="rId5"/>
    <p:sldId id="405" r:id="rId6"/>
    <p:sldId id="404" r:id="rId7"/>
    <p:sldId id="406" r:id="rId8"/>
    <p:sldId id="409" r:id="rId9"/>
    <p:sldId id="392" r:id="rId10"/>
    <p:sldId id="413" r:id="rId11"/>
    <p:sldId id="384" r:id="rId12"/>
    <p:sldId id="394" r:id="rId13"/>
    <p:sldId id="395" r:id="rId14"/>
    <p:sldId id="414" r:id="rId15"/>
    <p:sldId id="411" r:id="rId16"/>
    <p:sldId id="396" r:id="rId17"/>
    <p:sldId id="398" r:id="rId18"/>
    <p:sldId id="415" r:id="rId19"/>
    <p:sldId id="399" r:id="rId20"/>
    <p:sldId id="400" r:id="rId21"/>
    <p:sldId id="416" r:id="rId22"/>
    <p:sldId id="393" r:id="rId23"/>
    <p:sldId id="272" r:id="rId24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6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11/14/2024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22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81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1816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11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81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18161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12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81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1816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7BA9A-0A1C-4354-AAA8-780FE14DA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809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/>
              <a:t>Fil.3:12-14 Uzticēt visu Dievam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/>
              <a:t>17.nov.2024.</a:t>
            </a:r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/>
          </a:p>
        </p:txBody>
      </p:sp>
      <p:sp>
        <p:nvSpPr>
          <p:cNvPr id="7" name="Rectangle 6"/>
          <p:cNvSpPr/>
          <p:nvPr/>
        </p:nvSpPr>
        <p:spPr>
          <a:xfrm>
            <a:off x="0" y="1174100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700" baseline="30000" dirty="0"/>
              <a:t>12</a:t>
            </a:r>
            <a:r>
              <a:rPr lang="lv-LV" sz="2700" dirty="0"/>
              <a:t> Nevis, ka es to jau būtu saņēmis vai jau būtu pilnīgs, bet es dzenos, lai to satvertu, tāpat kā arī mani satvēris Kristus Jēzus. </a:t>
            </a:r>
            <a:r>
              <a:rPr lang="lv-LV" sz="2700" baseline="30000" dirty="0"/>
              <a:t>13</a:t>
            </a:r>
            <a:r>
              <a:rPr lang="lv-LV" sz="2700" dirty="0"/>
              <a:t> Brāļi, es vēl nedomāju, ka pats būtu to satvēris, bet vienu gan - aizmirsdams to, kas aiz manis, stiepdamies pēc tā, kas priekšā, </a:t>
            </a:r>
            <a:r>
              <a:rPr lang="lv-LV" sz="2700" baseline="30000" dirty="0"/>
              <a:t>14</a:t>
            </a:r>
            <a:r>
              <a:rPr lang="lv-LV" sz="2700" dirty="0"/>
              <a:t> es dzenos pretim mērķim, goda balvai - Dieva debesu aicinājumam Kristū Jēzū.</a:t>
            </a:r>
          </a:p>
        </p:txBody>
      </p:sp>
      <p:pic>
        <p:nvPicPr>
          <p:cNvPr id="31746" name="Picture 2" descr="365 iespējas - Evijas Čerevko dziesmā skan vārdi: &quot;Es bērns... | فيسبوك"/>
          <p:cNvPicPr>
            <a:picLocks noChangeAspect="1" noChangeArrowheads="1"/>
          </p:cNvPicPr>
          <p:nvPr/>
        </p:nvPicPr>
        <p:blipFill>
          <a:blip r:embed="rId3" cstate="print"/>
          <a:srcRect t="16901" b="24479"/>
          <a:stretch>
            <a:fillRect/>
          </a:stretch>
        </p:blipFill>
        <p:spPr bwMode="auto">
          <a:xfrm>
            <a:off x="1547664" y="3607784"/>
            <a:ext cx="5544616" cy="3250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-27383"/>
            <a:ext cx="9144000" cy="792088"/>
          </a:xfrm>
        </p:spPr>
        <p:txBody>
          <a:bodyPr/>
          <a:lstStyle/>
          <a:p>
            <a:pPr eaLnBrk="1" hangingPunct="1"/>
            <a:r>
              <a:rPr lang="lv-LV" sz="3600" b="1" dirty="0"/>
              <a:t>Fil.3:12-14 Uzticēt visu Dievam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10</a:t>
            </a:fld>
            <a:endParaRPr lang="lv-LV"/>
          </a:p>
        </p:txBody>
      </p:sp>
      <p:sp>
        <p:nvSpPr>
          <p:cNvPr id="7" name="Rectangle 6"/>
          <p:cNvSpPr/>
          <p:nvPr/>
        </p:nvSpPr>
        <p:spPr>
          <a:xfrm>
            <a:off x="0" y="692696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700" baseline="30000" dirty="0"/>
              <a:t>12</a:t>
            </a:r>
            <a:r>
              <a:rPr lang="lv-LV" sz="2700" dirty="0"/>
              <a:t> Nevis, ka es to jau būtu saņēmis vai jau būtu pilnīgs, bet es dzenos, lai to satvertu, tāpat kā arī mani satvēris Kristus Jēzus. </a:t>
            </a:r>
            <a:r>
              <a:rPr lang="lv-LV" sz="2700" baseline="30000" dirty="0"/>
              <a:t>13</a:t>
            </a:r>
            <a:r>
              <a:rPr lang="lv-LV" sz="2700" dirty="0"/>
              <a:t> Brāļi, es vēl nedomāju, ka pats būtu to satvēris, bet vienu gan - aizmirsdams to, kas aiz manis, stiepdamies pēc tā, kas priekšā, </a:t>
            </a:r>
            <a:r>
              <a:rPr lang="lv-LV" sz="2700" baseline="30000" dirty="0"/>
              <a:t>14</a:t>
            </a:r>
            <a:r>
              <a:rPr lang="lv-LV" sz="2700" dirty="0"/>
              <a:t> es dzenos pretim mērķim, goda balvai - Dieva debesu aicinājumam Kristū Jēzū.</a:t>
            </a:r>
          </a:p>
        </p:txBody>
      </p:sp>
      <p:pic>
        <p:nvPicPr>
          <p:cNvPr id="31746" name="Picture 2" descr="365 iespējas - Evijas Čerevko dziesmā skan vārdi: &quot;Es bērns... | فيسبوك"/>
          <p:cNvPicPr>
            <a:picLocks noChangeAspect="1" noChangeArrowheads="1"/>
          </p:cNvPicPr>
          <p:nvPr/>
        </p:nvPicPr>
        <p:blipFill>
          <a:blip r:embed="rId2" cstate="print"/>
          <a:srcRect t="16901" b="24479"/>
          <a:stretch>
            <a:fillRect/>
          </a:stretch>
        </p:blipFill>
        <p:spPr bwMode="auto">
          <a:xfrm>
            <a:off x="1547664" y="3227889"/>
            <a:ext cx="6192688" cy="363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46" r="47103"/>
          <a:stretch/>
        </p:blipFill>
        <p:spPr>
          <a:xfrm>
            <a:off x="0" y="1556792"/>
            <a:ext cx="3816424" cy="4404860"/>
          </a:xfrm>
          <a:prstGeom prst="rect">
            <a:avLst/>
          </a:prstGeom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16632"/>
            <a:ext cx="9071992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/>
              <a:t>AA atziņa: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707904" y="1052736"/>
            <a:ext cx="5256584" cy="552472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lv-LV" sz="5400" dirty="0"/>
              <a:t>Gribēt pārmaiņas </a:t>
            </a:r>
            <a:r>
              <a:rPr lang="lv-LV" sz="5400" dirty="0" smtClean="0"/>
              <a:t>vēl </a:t>
            </a:r>
            <a:r>
              <a:rPr lang="lv-LV" sz="5400" dirty="0"/>
              <a:t>nav tas pats, kas būt gatavam pārmaiņām</a:t>
            </a:r>
          </a:p>
        </p:txBody>
      </p:sp>
    </p:spTree>
    <p:extLst>
      <p:ext uri="{BB962C8B-B14F-4D97-AF65-F5344CB8AC3E}">
        <p14:creationId xmlns:p14="http://schemas.microsoft.com/office/powerpoint/2010/main" xmlns="" val="14809394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7384"/>
            <a:ext cx="9144000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/>
              <a:t>Siguldas lēciens ar gumiju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6386" name="Picture 2" descr="Bungee | Sigulda adventu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80728"/>
            <a:ext cx="8073479" cy="5384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4809394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Surgery | Definition, History, Type, &amp; Techniques | Britannic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23325"/>
            <a:ext cx="9144000" cy="6134675"/>
          </a:xfrm>
          <a:prstGeom prst="rect">
            <a:avLst/>
          </a:prstGeom>
          <a:noFill/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Garīga operācija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55298" name="AutoShape 2" descr="Like Rats in a Cage, Are We Witnessing the Collapse of the Healthcare  System?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51520" y="764704"/>
            <a:ext cx="3600400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Mums vajag garīgu operāciju</a:t>
            </a:r>
            <a:endParaRPr lang="en-US" sz="3600" dirty="0"/>
          </a:p>
        </p:txBody>
      </p:sp>
      <p:sp>
        <p:nvSpPr>
          <p:cNvPr id="10" name="Rounded Rectangle 9"/>
          <p:cNvSpPr/>
          <p:nvPr/>
        </p:nvSpPr>
        <p:spPr>
          <a:xfrm>
            <a:off x="5076056" y="4725144"/>
            <a:ext cx="3744416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Labāka zināma nelaime, nekā nezināma laime </a:t>
            </a:r>
            <a:endParaRPr lang="en-US" sz="3600" dirty="0"/>
          </a:p>
        </p:txBody>
      </p:sp>
      <p:sp>
        <p:nvSpPr>
          <p:cNvPr id="12" name="Rounded Rectangle 11"/>
          <p:cNvSpPr/>
          <p:nvPr/>
        </p:nvSpPr>
        <p:spPr>
          <a:xfrm>
            <a:off x="251520" y="3789040"/>
            <a:ext cx="3275856" cy="27363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Mēs esam tā pieraduši pie slimības, ka nezinām, kā bez tās tālāk </a:t>
            </a:r>
            <a:endParaRPr lang="en-US" sz="3600" dirty="0"/>
          </a:p>
        </p:txBody>
      </p:sp>
      <p:sp>
        <p:nvSpPr>
          <p:cNvPr id="13" name="Rounded Rectangle 12"/>
          <p:cNvSpPr/>
          <p:nvPr/>
        </p:nvSpPr>
        <p:spPr>
          <a:xfrm>
            <a:off x="4644008" y="764704"/>
            <a:ext cx="3960440" cy="151216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vieglāk sadzīvot ar slimību, </a:t>
            </a:r>
            <a:r>
              <a:rPr lang="lv-LV" sz="3600" dirty="0" smtClean="0"/>
              <a:t>nekā atbrīvoties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10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ow to Feel Less Lonely? - Personal Psycholog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825551"/>
            <a:ext cx="5040560" cy="4032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Atkarības būtība</a:t>
            </a:r>
          </a:p>
        </p:txBody>
      </p:sp>
      <p:sp>
        <p:nvSpPr>
          <p:cNvPr id="55298" name="AutoShape 2" descr="Like Rats in a Cage, Are We Witnessing the Collapse of the Healthcare  System?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83568" y="692696"/>
            <a:ext cx="7776864" cy="1296144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Atkarība = </a:t>
            </a:r>
            <a:r>
              <a:rPr lang="lv-LV" sz="4000" dirty="0" smtClean="0"/>
              <a:t>ir cikliska darbība, kas nodara pāri sev vai citiem</a:t>
            </a:r>
            <a:endParaRPr lang="en-US" sz="4000" dirty="0"/>
          </a:p>
        </p:txBody>
      </p:sp>
      <p:sp>
        <p:nvSpPr>
          <p:cNvPr id="7" name="Rounded Rectangle 6"/>
          <p:cNvSpPr/>
          <p:nvPr/>
        </p:nvSpPr>
        <p:spPr>
          <a:xfrm>
            <a:off x="1403648" y="2060848"/>
            <a:ext cx="576064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4000" dirty="0"/>
              <a:t>jo vientuļāki esam, </a:t>
            </a:r>
            <a:endParaRPr lang="lv-LV" sz="4000" dirty="0"/>
          </a:p>
          <a:p>
            <a:pPr algn="ctr"/>
            <a:r>
              <a:rPr lang="fi-FI" sz="4000" dirty="0"/>
              <a:t>jo lielāks atkarības risks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Arstarulsmirus - Mans ieradums (Official Video) - YouTub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92696"/>
            <a:ext cx="9144000" cy="5145168"/>
          </a:xfrm>
          <a:prstGeom prst="rect">
            <a:avLst/>
          </a:prstGeom>
          <a:noFill/>
        </p:spPr>
      </p:pic>
      <p:pic>
        <p:nvPicPr>
          <p:cNvPr id="13" name="Picture 2" descr="Giant Dancer's Cage | EPH Creative - Event Prop Hire"/>
          <p:cNvPicPr>
            <a:picLocks noChangeAspect="1" noChangeArrowheads="1"/>
          </p:cNvPicPr>
          <p:nvPr/>
        </p:nvPicPr>
        <p:blipFill>
          <a:blip r:embed="rId4" cstate="print"/>
          <a:srcRect l="20160" r="13493"/>
          <a:stretch>
            <a:fillRect/>
          </a:stretch>
        </p:blipFill>
        <p:spPr bwMode="auto">
          <a:xfrm>
            <a:off x="7308304" y="4352604"/>
            <a:ext cx="1403648" cy="28208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Negatīvais pieradums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55298" name="AutoShape 2" descr="Like Rats in a Cage, Are We Witnessing the Collapse of the Healthcare  System?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563888" y="836712"/>
            <a:ext cx="5328592" cy="1224136"/>
          </a:xfrm>
          <a:prstGeom prst="roundRect">
            <a:avLst/>
          </a:prstGeom>
          <a:ln w="508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Kā es iztikšu bez lietām, kas ir palīdzējušas?</a:t>
            </a:r>
            <a:endParaRPr lang="en-US" sz="3600" dirty="0"/>
          </a:p>
        </p:txBody>
      </p:sp>
      <p:sp>
        <p:nvSpPr>
          <p:cNvPr id="6" name="Rounded Rectangle 5"/>
          <p:cNvSpPr/>
          <p:nvPr/>
        </p:nvSpPr>
        <p:spPr>
          <a:xfrm>
            <a:off x="5076056" y="2276872"/>
            <a:ext cx="3240360" cy="864096"/>
          </a:xfrm>
          <a:prstGeom prst="roundRect">
            <a:avLst/>
          </a:prstGeom>
          <a:ln w="508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Dusmošanās</a:t>
            </a:r>
            <a:endParaRPr lang="en-US" sz="3600" dirty="0"/>
          </a:p>
        </p:txBody>
      </p:sp>
      <p:sp>
        <p:nvSpPr>
          <p:cNvPr id="7" name="Rounded Rectangle 6"/>
          <p:cNvSpPr/>
          <p:nvPr/>
        </p:nvSpPr>
        <p:spPr>
          <a:xfrm>
            <a:off x="395536" y="3501008"/>
            <a:ext cx="2232248" cy="864096"/>
          </a:xfrm>
          <a:prstGeom prst="roundRect">
            <a:avLst/>
          </a:prstGeom>
          <a:ln w="508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Humors</a:t>
            </a:r>
            <a:endParaRPr lang="en-US" sz="3600" dirty="0"/>
          </a:p>
        </p:txBody>
      </p:sp>
      <p:sp>
        <p:nvSpPr>
          <p:cNvPr id="9" name="Rounded Rectangle 8"/>
          <p:cNvSpPr/>
          <p:nvPr/>
        </p:nvSpPr>
        <p:spPr>
          <a:xfrm>
            <a:off x="395536" y="2276872"/>
            <a:ext cx="2520280" cy="864096"/>
          </a:xfrm>
          <a:prstGeom prst="roundRect">
            <a:avLst/>
          </a:prstGeom>
          <a:ln w="508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Melošana</a:t>
            </a:r>
            <a:endParaRPr lang="en-US" sz="3600" dirty="0"/>
          </a:p>
        </p:txBody>
      </p:sp>
      <p:sp>
        <p:nvSpPr>
          <p:cNvPr id="11" name="Rounded Rectangle 10"/>
          <p:cNvSpPr/>
          <p:nvPr/>
        </p:nvSpPr>
        <p:spPr>
          <a:xfrm>
            <a:off x="4932040" y="3429000"/>
            <a:ext cx="3672408" cy="864096"/>
          </a:xfrm>
          <a:prstGeom prst="roundRect">
            <a:avLst/>
          </a:prstGeom>
          <a:ln w="508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Perfekcionisms</a:t>
            </a:r>
            <a:endParaRPr lang="en-US" sz="3600" dirty="0"/>
          </a:p>
        </p:txBody>
      </p:sp>
      <p:sp>
        <p:nvSpPr>
          <p:cNvPr id="12" name="Rounded Rectangle 11"/>
          <p:cNvSpPr/>
          <p:nvPr/>
        </p:nvSpPr>
        <p:spPr>
          <a:xfrm>
            <a:off x="1835696" y="5445224"/>
            <a:ext cx="5328592" cy="1224136"/>
          </a:xfrm>
          <a:prstGeom prst="roundRect">
            <a:avLst/>
          </a:prstGeom>
          <a:ln w="508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Bet šīs pašas lietas ir novedušas mūs izolācijā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6" grpId="0" animBg="1"/>
      <p:bldP spid="7" grpId="0" animBg="1"/>
      <p:bldP spid="9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6.solis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95536" y="764704"/>
            <a:ext cx="8136904" cy="1368152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Bijām pilnīgi gatavi, lai Dievs noņemtu visas šīs rakstura vainas.</a:t>
            </a:r>
            <a:endParaRPr lang="en-US" sz="4000" dirty="0"/>
          </a:p>
        </p:txBody>
      </p:sp>
      <p:sp>
        <p:nvSpPr>
          <p:cNvPr id="4" name="Rounded Rectangle 3"/>
          <p:cNvSpPr/>
          <p:nvPr/>
        </p:nvSpPr>
        <p:spPr>
          <a:xfrm>
            <a:off x="395536" y="2348880"/>
            <a:ext cx="5616624" cy="22322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6.solis atkal ir par </a:t>
            </a:r>
            <a:r>
              <a:rPr lang="lv-LV" sz="3600" dirty="0" smtClean="0"/>
              <a:t>uzticību Dievam, tāpat kā 3.solis, </a:t>
            </a:r>
            <a:r>
              <a:rPr lang="lv-LV" sz="3600" dirty="0"/>
              <a:t>bet ne atkarību, bet citām lietām</a:t>
            </a:r>
            <a:endParaRPr lang="en-US" sz="3600" dirty="0"/>
          </a:p>
        </p:txBody>
      </p:sp>
      <p:sp>
        <p:nvSpPr>
          <p:cNvPr id="5" name="Rounded Rectangle 4"/>
          <p:cNvSpPr/>
          <p:nvPr/>
        </p:nvSpPr>
        <p:spPr>
          <a:xfrm>
            <a:off x="251520" y="4797152"/>
            <a:ext cx="6264696" cy="1800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Ja netiksim ar šīm lietām galā, tas mūs atkal novedīs pie vientulības un atkarības</a:t>
            </a:r>
            <a:endParaRPr lang="en-US" sz="3600" dirty="0"/>
          </a:p>
        </p:txBody>
      </p:sp>
      <p:pic>
        <p:nvPicPr>
          <p:cNvPr id="6" name="Picture 2" descr="Giant Dancer's Cage | EPH Creative - Event Prop Hire"/>
          <p:cNvPicPr>
            <a:picLocks noChangeAspect="1" noChangeArrowheads="1"/>
          </p:cNvPicPr>
          <p:nvPr/>
        </p:nvPicPr>
        <p:blipFill>
          <a:blip r:embed="rId3" cstate="print"/>
          <a:srcRect l="20160" r="13493"/>
          <a:stretch>
            <a:fillRect/>
          </a:stretch>
        </p:blipFill>
        <p:spPr bwMode="auto">
          <a:xfrm>
            <a:off x="6804248" y="2155967"/>
            <a:ext cx="2339752" cy="4702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42900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/>
              <a:t>M</a:t>
            </a:r>
            <a:r>
              <a:rPr lang="en-US" sz="3600" b="1" dirty="0"/>
              <a:t>t</a:t>
            </a:r>
            <a:r>
              <a:rPr lang="lv-LV" sz="3600" b="1" dirty="0"/>
              <a:t>.8:24-26 Jēzus apsauc vētru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17</a:t>
            </a:fld>
            <a:endParaRPr lang="lv-LV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800" baseline="30000" dirty="0"/>
              <a:t>24</a:t>
            </a:r>
            <a:r>
              <a:rPr lang="lv-LV" sz="2800" dirty="0"/>
              <a:t> Un, redzi, jūrā izcēlās liela vētra, tā ka viļņi vēlās pāri laivai; bet Jēzus gulēja. </a:t>
            </a:r>
            <a:r>
              <a:rPr lang="lv-LV" sz="2800" baseline="30000" dirty="0"/>
              <a:t>25</a:t>
            </a:r>
            <a:r>
              <a:rPr lang="lv-LV" sz="2800" dirty="0"/>
              <a:t> Tie piegājuši viņu modināja, saukdami: “Kungs, glāb mūs, mēs ejam bojā!” </a:t>
            </a:r>
            <a:r>
              <a:rPr lang="lv-LV" sz="2800" baseline="30000" dirty="0"/>
              <a:t>26</a:t>
            </a:r>
            <a:r>
              <a:rPr lang="lv-LV" sz="2800" dirty="0"/>
              <a:t> Jēzus tiem sacīja: “Kādēļ esat tik bailīgi, jūs mazticīgie (</a:t>
            </a:r>
            <a:r>
              <a:rPr lang="el-GR" sz="2800" i="1" dirty="0">
                <a:solidFill>
                  <a:srgbClr val="FF0000"/>
                </a:solidFill>
              </a:rPr>
              <a:t>ὀλιγόπιστοι</a:t>
            </a:r>
            <a:r>
              <a:rPr lang="lv-LV" sz="2800" dirty="0"/>
              <a:t>)?” Tad piecēlies viņš apsauca vējus un jūru, un iestājās liels klusums. </a:t>
            </a:r>
          </a:p>
        </p:txBody>
      </p:sp>
      <p:pic>
        <p:nvPicPr>
          <p:cNvPr id="32770" name="Picture 2" descr="Attēlu rezultāti vaicājumam “Jesus in storm”&quot;"/>
          <p:cNvPicPr>
            <a:picLocks noChangeAspect="1" noChangeArrowheads="1"/>
          </p:cNvPicPr>
          <p:nvPr/>
        </p:nvPicPr>
        <p:blipFill>
          <a:blip r:embed="rId2" cstate="print"/>
          <a:srcRect t="25000"/>
          <a:stretch>
            <a:fillRect/>
          </a:stretch>
        </p:blipFill>
        <p:spPr bwMode="auto">
          <a:xfrm flipH="1">
            <a:off x="3095328" y="3212976"/>
            <a:ext cx="6048672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ounded Rectangle 6"/>
          <p:cNvSpPr/>
          <p:nvPr/>
        </p:nvSpPr>
        <p:spPr>
          <a:xfrm>
            <a:off x="323528" y="3356992"/>
            <a:ext cx="3744416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3600" i="1" dirty="0">
                <a:solidFill>
                  <a:srgbClr val="FF0000"/>
                </a:solidFill>
              </a:rPr>
              <a:t>ὀλιγό</a:t>
            </a:r>
            <a:r>
              <a:rPr lang="lv-LV" sz="3600" i="1" dirty="0">
                <a:solidFill>
                  <a:srgbClr val="FF0000"/>
                </a:solidFill>
              </a:rPr>
              <a:t> </a:t>
            </a:r>
            <a:r>
              <a:rPr lang="lv-LV" sz="3600" i="1" dirty="0" err="1"/>
              <a:t>oligoi</a:t>
            </a:r>
            <a:r>
              <a:rPr lang="lv-LV" sz="3600" dirty="0"/>
              <a:t> - oligarhi </a:t>
            </a:r>
            <a:r>
              <a:rPr lang="lv-LV" sz="3600" dirty="0" err="1"/>
              <a:t>dažticīgi</a:t>
            </a:r>
            <a:endParaRPr lang="en-US" sz="3600" dirty="0"/>
          </a:p>
        </p:txBody>
      </p:sp>
      <p:sp>
        <p:nvSpPr>
          <p:cNvPr id="8" name="Rounded Rectangle 7"/>
          <p:cNvSpPr/>
          <p:nvPr/>
        </p:nvSpPr>
        <p:spPr>
          <a:xfrm>
            <a:off x="251520" y="5373216"/>
            <a:ext cx="3744416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Dažās lietās ticam, citās nē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703487"/>
            <a:ext cx="4644008" cy="596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0" y="6350"/>
            <a:ext cx="91440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sz="4800" b="1" dirty="0" err="1" smtClean="0">
                <a:solidFill>
                  <a:schemeClr val="tx1"/>
                </a:solidFill>
              </a:rPr>
              <a:t>Dažticība</a:t>
            </a:r>
            <a:endParaRPr lang="lv-LV" sz="4800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355976" y="4797152"/>
            <a:ext cx="4104456" cy="1728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Vai esam gatavi uzticēties </a:t>
            </a:r>
            <a:r>
              <a:rPr lang="lv-LV" sz="3600" b="1" u="sng" dirty="0" smtClean="0"/>
              <a:t>visās</a:t>
            </a:r>
            <a:r>
              <a:rPr lang="lv-LV" sz="3600" dirty="0" smtClean="0"/>
              <a:t> </a:t>
            </a:r>
            <a:r>
              <a:rPr lang="lv-LV" sz="3600" b="1" u="sng" dirty="0" smtClean="0"/>
              <a:t>lietās</a:t>
            </a:r>
            <a:r>
              <a:rPr lang="lv-LV" sz="3600" dirty="0" smtClean="0"/>
              <a:t>?</a:t>
            </a:r>
            <a:endParaRPr lang="en-US" sz="3600" dirty="0"/>
          </a:p>
        </p:txBody>
      </p:sp>
      <p:sp>
        <p:nvSpPr>
          <p:cNvPr id="10" name="Rounded Rectangle 9"/>
          <p:cNvSpPr/>
          <p:nvPr/>
        </p:nvSpPr>
        <p:spPr>
          <a:xfrm>
            <a:off x="3779912" y="3356992"/>
            <a:ext cx="5112568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3600" dirty="0" smtClean="0"/>
              <a:t>mēs esam gatavi uzticēties lai </a:t>
            </a:r>
            <a:r>
              <a:rPr lang="fi-FI" sz="3600" dirty="0" smtClean="0"/>
              <a:t>izgrozīt</a:t>
            </a:r>
            <a:r>
              <a:rPr lang="lv-LV" sz="3600" dirty="0" smtClean="0"/>
              <a:t>o</a:t>
            </a:r>
            <a:r>
              <a:rPr lang="fi-FI" sz="3600" dirty="0" smtClean="0"/>
              <a:t>s</a:t>
            </a:r>
            <a:endParaRPr lang="en-US" sz="3600" dirty="0"/>
          </a:p>
        </p:txBody>
      </p:sp>
      <p:sp>
        <p:nvSpPr>
          <p:cNvPr id="11" name="Rounded Rectangle 10"/>
          <p:cNvSpPr/>
          <p:nvPr/>
        </p:nvSpPr>
        <p:spPr>
          <a:xfrm>
            <a:off x="3779912" y="2060848"/>
            <a:ext cx="5112568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3600" dirty="0" smtClean="0"/>
              <a:t>ticība nav tikai garāka palīdzības nūja</a:t>
            </a:r>
            <a:endParaRPr lang="en-US" sz="3600" dirty="0"/>
          </a:p>
        </p:txBody>
      </p:sp>
      <p:sp>
        <p:nvSpPr>
          <p:cNvPr id="12" name="Rounded Rectangle 11"/>
          <p:cNvSpPr/>
          <p:nvPr/>
        </p:nvSpPr>
        <p:spPr>
          <a:xfrm>
            <a:off x="3851920" y="764704"/>
            <a:ext cx="4896544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3600" dirty="0" smtClean="0"/>
              <a:t>ticība nav </a:t>
            </a:r>
            <a:r>
              <a:rPr lang="lv-LV" sz="3600" dirty="0" smtClean="0"/>
              <a:t>manipulācija ar Dievu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0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A man kneeling in front of the cross as a sign of repentance for the mortal sins he has committed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2083668"/>
            <a:ext cx="9116363" cy="3865612"/>
          </a:xfrm>
          <a:prstGeom prst="rect">
            <a:avLst/>
          </a:prstGeom>
          <a:noFill/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0" y="6350"/>
            <a:ext cx="91440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sz="4000" b="1" dirty="0" smtClean="0">
                <a:solidFill>
                  <a:schemeClr val="tx1"/>
                </a:solidFill>
              </a:rPr>
              <a:t>6.solis nav notikums, bet process</a:t>
            </a:r>
            <a:endParaRPr lang="lv-LV" sz="4000" b="1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51520" y="620688"/>
            <a:ext cx="3600400" cy="22322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Mēs paši domājām, ka esam dievs, un cietām sakāvi </a:t>
            </a:r>
            <a:endParaRPr lang="en-US" sz="3600" dirty="0"/>
          </a:p>
        </p:txBody>
      </p:sp>
      <p:sp>
        <p:nvSpPr>
          <p:cNvPr id="5" name="Rounded Rectangle 4"/>
          <p:cNvSpPr/>
          <p:nvPr/>
        </p:nvSpPr>
        <p:spPr>
          <a:xfrm>
            <a:off x="4067944" y="692696"/>
            <a:ext cx="4896544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Jēzus aicina, lai visās jomās būtu uzticīgi. </a:t>
            </a:r>
            <a:endParaRPr lang="en-US" sz="3600" dirty="0"/>
          </a:p>
        </p:txBody>
      </p:sp>
      <p:sp>
        <p:nvSpPr>
          <p:cNvPr id="6" name="Rounded Rectangle 5"/>
          <p:cNvSpPr/>
          <p:nvPr/>
        </p:nvSpPr>
        <p:spPr>
          <a:xfrm>
            <a:off x="179512" y="3140968"/>
            <a:ext cx="2448272" cy="331236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3600" dirty="0"/>
              <a:t>Visas mūsu rakstura vainas uzticam Dievam </a:t>
            </a:r>
            <a:endParaRPr lang="en-US" sz="3600" dirty="0"/>
          </a:p>
        </p:txBody>
      </p:sp>
      <p:sp>
        <p:nvSpPr>
          <p:cNvPr id="8" name="Rounded Rectangle 7"/>
          <p:cNvSpPr/>
          <p:nvPr/>
        </p:nvSpPr>
        <p:spPr>
          <a:xfrm>
            <a:off x="5004048" y="4797152"/>
            <a:ext cx="3888432" cy="1800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AA:</a:t>
            </a:r>
            <a:r>
              <a:rPr lang="fi-FI" sz="3600" dirty="0" smtClean="0"/>
              <a:t>Mēs </a:t>
            </a:r>
            <a:r>
              <a:rPr lang="fi-FI" sz="3600" dirty="0"/>
              <a:t>atmetam vēlmi visu un visus kontrolēt </a:t>
            </a:r>
            <a:endParaRPr lang="en-US" sz="3600" dirty="0"/>
          </a:p>
        </p:txBody>
      </p:sp>
      <p:pic>
        <p:nvPicPr>
          <p:cNvPr id="9" name="Attēls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46" t="4904" r="47103" b="10090"/>
          <a:stretch/>
        </p:blipFill>
        <p:spPr>
          <a:xfrm>
            <a:off x="3707904" y="5229200"/>
            <a:ext cx="1660124" cy="1628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ttēls 3">
            <a:extLst>
              <a:ext uri="{FF2B5EF4-FFF2-40B4-BE49-F238E27FC236}">
                <a16:creationId xmlns:a16="http://schemas.microsoft.com/office/drawing/2014/main" xmlns="" id="{28748B80-9F85-BBF3-9A16-8D1D7DE068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687"/>
          <a:stretch>
            <a:fillRect/>
          </a:stretch>
        </p:blipFill>
        <p:spPr>
          <a:xfrm>
            <a:off x="1177224" y="1052736"/>
            <a:ext cx="6573527" cy="5805264"/>
          </a:xfrm>
          <a:prstGeom prst="rect">
            <a:avLst/>
          </a:prstGeom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6.solis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95536" y="764704"/>
            <a:ext cx="8136904" cy="1368152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Bijām pilnīgi gatavi, lai Dievs noņemtu visas šīs rakstura vainas.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ow to lock and unlock your car's steering whe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2"/>
            <a:ext cx="9144000" cy="6063175"/>
          </a:xfrm>
          <a:prstGeom prst="rect">
            <a:avLst/>
          </a:prstGeom>
          <a:noFill/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0" y="38646"/>
            <a:ext cx="91440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sz="4800" b="1" dirty="0" smtClean="0">
                <a:solidFill>
                  <a:schemeClr val="tx1"/>
                </a:solidFill>
              </a:rPr>
              <a:t>Nodot stūri Dieva rokās</a:t>
            </a:r>
            <a:endParaRPr lang="lv-LV" sz="4800" b="1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788024" y="908720"/>
            <a:ext cx="3744416" cy="2232248"/>
          </a:xfrm>
          <a:prstGeom prst="roundRect">
            <a:avLst/>
          </a:prstGeom>
          <a:ln w="508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Mums nav jāizdomā Dieva vietā, mēs vairs neesam dievs </a:t>
            </a:r>
            <a:endParaRPr lang="en-US" sz="3600" dirty="0"/>
          </a:p>
        </p:txBody>
      </p:sp>
      <p:sp>
        <p:nvSpPr>
          <p:cNvPr id="8" name="Rounded Rectangle 7"/>
          <p:cNvSpPr/>
          <p:nvPr/>
        </p:nvSpPr>
        <p:spPr>
          <a:xfrm>
            <a:off x="4572000" y="3429000"/>
            <a:ext cx="4248472" cy="1152128"/>
          </a:xfrm>
          <a:prstGeom prst="roundRect">
            <a:avLst/>
          </a:prstGeom>
          <a:ln w="508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3600" dirty="0"/>
              <a:t>Dievs ir kreatīvāks nekā mēs</a:t>
            </a:r>
            <a:endParaRPr lang="en-US" sz="3600" dirty="0"/>
          </a:p>
        </p:txBody>
      </p:sp>
      <p:sp>
        <p:nvSpPr>
          <p:cNvPr id="7" name="Rounded Rectangle 6"/>
          <p:cNvSpPr/>
          <p:nvPr/>
        </p:nvSpPr>
        <p:spPr>
          <a:xfrm>
            <a:off x="4499992" y="4797152"/>
            <a:ext cx="4392488" cy="1728192"/>
          </a:xfrm>
          <a:prstGeom prst="roundRect">
            <a:avLst/>
          </a:prstGeom>
          <a:ln w="508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sz="3600" dirty="0"/>
              <a:t>Ir tik slikti, ka paliek interesanti kā Dievs to atrisinās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8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ttēls 3">
            <a:extLst>
              <a:ext uri="{FF2B5EF4-FFF2-40B4-BE49-F238E27FC236}">
                <a16:creationId xmlns:a16="http://schemas.microsoft.com/office/drawing/2014/main" xmlns="" id="{28748B80-9F85-BBF3-9A16-8D1D7DE068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687"/>
          <a:stretch>
            <a:fillRect/>
          </a:stretch>
        </p:blipFill>
        <p:spPr>
          <a:xfrm>
            <a:off x="1177224" y="1052736"/>
            <a:ext cx="6573527" cy="5805264"/>
          </a:xfrm>
          <a:prstGeom prst="rect">
            <a:avLst/>
          </a:prstGeom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6.solis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95536" y="764704"/>
            <a:ext cx="8136904" cy="1368152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Bijām pilnīgi gatavi, lai Dievs noņemtu visas šīs rakstura vainas.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46" r="47103"/>
          <a:stretch/>
        </p:blipFill>
        <p:spPr>
          <a:xfrm>
            <a:off x="0" y="1556792"/>
            <a:ext cx="3816424" cy="4404860"/>
          </a:xfrm>
          <a:prstGeom prst="rect">
            <a:avLst/>
          </a:prstGeom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16632"/>
            <a:ext cx="9071992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/>
              <a:t>AA lūgšana: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707904" y="1052736"/>
            <a:ext cx="5256584" cy="552472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lv-LV" sz="4000" dirty="0"/>
              <a:t>“Kungs, dod man mieru </a:t>
            </a:r>
            <a:r>
              <a:rPr lang="lv-LV" sz="4000" b="1" dirty="0"/>
              <a:t>pieņemt</a:t>
            </a:r>
            <a:r>
              <a:rPr lang="lv-LV" sz="4000" dirty="0"/>
              <a:t> </a:t>
            </a:r>
            <a:r>
              <a:rPr lang="lv-LV" sz="4000" b="1" dirty="0"/>
              <a:t>to, ko nevaru mainīt</a:t>
            </a:r>
            <a:r>
              <a:rPr lang="lv-LV" sz="4000" dirty="0"/>
              <a:t>, dod man </a:t>
            </a:r>
            <a:r>
              <a:rPr lang="lv-LV" sz="4000" b="1" dirty="0"/>
              <a:t>drosmi mainīt to, ko varu mainīt</a:t>
            </a:r>
            <a:r>
              <a:rPr lang="lv-LV" sz="4000" dirty="0"/>
              <a:t>, un dod man</a:t>
            </a:r>
            <a:r>
              <a:rPr lang="lv-LV" sz="4000" b="1" dirty="0"/>
              <a:t> gudrību</a:t>
            </a:r>
            <a:r>
              <a:rPr lang="lv-LV" sz="4000" dirty="0"/>
              <a:t> </a:t>
            </a:r>
            <a:r>
              <a:rPr lang="lv-LV" sz="4000" b="1" dirty="0"/>
              <a:t>atšķirt vienu no otra</a:t>
            </a:r>
            <a:r>
              <a:rPr lang="lv-LV" sz="4000" dirty="0"/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xmlns="" val="14809394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/>
              <a:t>Un Dieva miers, kas ir augstāks par visu saprašanu lai pasargā jūsu sirdis un jūsu domas. </a:t>
            </a:r>
            <a:r>
              <a:rPr lang="lv-LV" sz="5400" b="1"/>
              <a:t>Āmen</a:t>
            </a:r>
            <a:br>
              <a:rPr lang="lv-LV" sz="5400" b="1"/>
            </a:br>
            <a:endParaRPr lang="lv-LV" sz="5400" b="1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23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3039442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1.-3.solis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79512" y="1052736"/>
            <a:ext cx="374441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Cīņa ar atkarību</a:t>
            </a:r>
            <a:endParaRPr lang="en-US" sz="3600" dirty="0"/>
          </a:p>
        </p:txBody>
      </p:sp>
      <p:sp>
        <p:nvSpPr>
          <p:cNvPr id="5" name="Virsraksts 1"/>
          <p:cNvSpPr txBox="1">
            <a:spLocks/>
          </p:cNvSpPr>
          <p:nvPr/>
        </p:nvSpPr>
        <p:spPr bwMode="auto">
          <a:xfrm>
            <a:off x="5292080" y="0"/>
            <a:ext cx="3039442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lv-LV" sz="4400" b="1" kern="0" dirty="0">
                <a:latin typeface="+mj-lt"/>
                <a:ea typeface="+mj-ea"/>
                <a:cs typeface="+mj-cs"/>
              </a:rPr>
              <a:t>4</a:t>
            </a:r>
            <a:r>
              <a:rPr kumimoji="0" lang="lv-LV" sz="4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.-6.solis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932040" y="836712"/>
            <a:ext cx="3744416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Kopēja dzīves sakārtošana</a:t>
            </a:r>
            <a:endParaRPr lang="en-US" sz="3600" dirty="0"/>
          </a:p>
        </p:txBody>
      </p:sp>
      <p:pic>
        <p:nvPicPr>
          <p:cNvPr id="7" name="Picture 2" descr="10 Ways to Help Stuck Clients Move Forward"/>
          <p:cNvPicPr>
            <a:picLocks noChangeAspect="1" noChangeArrowheads="1"/>
          </p:cNvPicPr>
          <p:nvPr/>
        </p:nvPicPr>
        <p:blipFill>
          <a:blip r:embed="rId3" cstate="print"/>
          <a:srcRect l="24085" r="22392"/>
          <a:stretch>
            <a:fillRect/>
          </a:stretch>
        </p:blipFill>
        <p:spPr bwMode="auto">
          <a:xfrm>
            <a:off x="0" y="1988840"/>
            <a:ext cx="4320480" cy="4505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Attēls 3">
            <a:extLst>
              <a:ext uri="{FF2B5EF4-FFF2-40B4-BE49-F238E27FC236}">
                <a16:creationId xmlns:a16="http://schemas.microsoft.com/office/drawing/2014/main" xmlns="" id="{28748B80-9F85-BBF3-9A16-8D1D7DE068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687"/>
          <a:stretch>
            <a:fillRect/>
          </a:stretch>
        </p:blipFill>
        <p:spPr>
          <a:xfrm>
            <a:off x="4333290" y="1916832"/>
            <a:ext cx="4810710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ounded Rectangle 8"/>
          <p:cNvSpPr/>
          <p:nvPr/>
        </p:nvSpPr>
        <p:spPr>
          <a:xfrm>
            <a:off x="4644008" y="5589240"/>
            <a:ext cx="3744416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tālākie soļi ir ar </a:t>
            </a:r>
            <a:r>
              <a:rPr lang="lv-LV" sz="3600" dirty="0" smtClean="0"/>
              <a:t>rakstura </a:t>
            </a:r>
            <a:r>
              <a:rPr lang="lv-LV" sz="3600" dirty="0" smtClean="0"/>
              <a:t>vainām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6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ttēls 3">
            <a:extLst>
              <a:ext uri="{FF2B5EF4-FFF2-40B4-BE49-F238E27FC236}">
                <a16:creationId xmlns:a16="http://schemas.microsoft.com/office/drawing/2014/main" xmlns="" id="{A685C249-9876-7865-9D95-E0BE311AD5A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30073"/>
            <a:ext cx="9144000" cy="6096000"/>
          </a:xfrm>
          <a:prstGeom prst="rect">
            <a:avLst/>
          </a:prstGeom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AA 12 soļu virsmērķis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83568" y="1196752"/>
            <a:ext cx="8136904" cy="2448272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12 soļi ir garīgu principu grupa, kuri, praksē pārvēršoties par dzīves veidu, ir </a:t>
            </a:r>
            <a:r>
              <a:rPr lang="lv-LV" sz="3200" b="1" dirty="0" smtClean="0"/>
              <a:t>spējīgi nomākt tieksmi pēc atkarības </a:t>
            </a:r>
            <a:r>
              <a:rPr lang="lv-LV" sz="3200" dirty="0" smtClean="0"/>
              <a:t>un dot cietējam iespēju </a:t>
            </a:r>
            <a:r>
              <a:rPr lang="lv-LV" sz="3200" b="1" dirty="0" smtClean="0"/>
              <a:t>kļūt laimīgam </a:t>
            </a:r>
            <a:r>
              <a:rPr lang="lv-LV" sz="3200" dirty="0" smtClean="0"/>
              <a:t>un </a:t>
            </a:r>
            <a:r>
              <a:rPr lang="lv-LV" sz="3200" b="1" dirty="0" smtClean="0"/>
              <a:t>atgūt nepieciešamo viengabalainību</a:t>
            </a:r>
            <a:r>
              <a:rPr lang="lv-LV" sz="3200" dirty="0" smtClean="0"/>
              <a:t>.</a:t>
            </a:r>
            <a:endParaRPr lang="en-US" sz="3200" dirty="0"/>
          </a:p>
        </p:txBody>
      </p:sp>
      <p:pic>
        <p:nvPicPr>
          <p:cNvPr id="5" name="Attēls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46" t="4904" r="47103" b="10090"/>
          <a:stretch/>
        </p:blipFill>
        <p:spPr>
          <a:xfrm>
            <a:off x="31556" y="72008"/>
            <a:ext cx="1660124" cy="1628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86BB37E0-11A7-CBE0-87BD-DF00A49046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5543" name="Rectangle 65542">
            <a:extLst>
              <a:ext uri="{FF2B5EF4-FFF2-40B4-BE49-F238E27FC236}">
                <a16:creationId xmlns:a16="http://schemas.microsoft.com/office/drawing/2014/main" xmlns="" id="{9B7AD9F6-8CE7-4299-8FC6-328F4DCD3F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38" name="Rectangle 2">
            <a:extLst>
              <a:ext uri="{FF2B5EF4-FFF2-40B4-BE49-F238E27FC236}">
                <a16:creationId xmlns:a16="http://schemas.microsoft.com/office/drawing/2014/main" xmlns="" id="{54C1F391-F90A-57C7-1ECD-EFA7B68E2A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73194" y="267681"/>
            <a:ext cx="4688333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en-US" sz="5400" b="1" kern="1200" dirty="0" err="1">
                <a:solidFill>
                  <a:schemeClr val="tx1"/>
                </a:solidFill>
              </a:rPr>
              <a:t>Luters</a:t>
            </a:r>
            <a:r>
              <a:rPr lang="en-US" sz="5400" b="1" kern="1200" dirty="0">
                <a:solidFill>
                  <a:schemeClr val="tx1"/>
                </a:solidFill>
              </a:rPr>
              <a:t>: </a:t>
            </a:r>
            <a:r>
              <a:rPr lang="en-US" sz="5400" b="1" kern="1200" dirty="0" err="1">
                <a:solidFill>
                  <a:schemeClr val="tx1"/>
                </a:solidFill>
              </a:rPr>
              <a:t>Kristietis</a:t>
            </a:r>
            <a:r>
              <a:rPr lang="en-US" sz="5400" b="1" kern="1200" dirty="0">
                <a:solidFill>
                  <a:schemeClr val="tx1"/>
                </a:solidFill>
              </a:rPr>
              <a:t> </a:t>
            </a:r>
            <a:r>
              <a:rPr lang="en-US" sz="5400" b="1" kern="1200" dirty="0" err="1">
                <a:solidFill>
                  <a:schemeClr val="tx1"/>
                </a:solidFill>
              </a:rPr>
              <a:t>ir</a:t>
            </a:r>
            <a:r>
              <a:rPr lang="en-US" sz="5400" b="1" kern="1200" dirty="0">
                <a:solidFill>
                  <a:schemeClr val="tx1"/>
                </a:solidFill>
              </a:rPr>
              <a:t> </a:t>
            </a:r>
            <a:r>
              <a:rPr lang="en-US" sz="5400" b="1" kern="1200" dirty="0" err="1">
                <a:solidFill>
                  <a:schemeClr val="tx1"/>
                </a:solidFill>
              </a:rPr>
              <a:t>reizē</a:t>
            </a:r>
            <a:r>
              <a:rPr lang="en-US" sz="5400" kern="1200" dirty="0">
                <a:solidFill>
                  <a:schemeClr val="tx1"/>
                </a:solidFill>
              </a:rPr>
              <a:t> </a:t>
            </a:r>
            <a:r>
              <a:rPr lang="en-US" sz="5400" b="1" kern="1200" dirty="0" err="1">
                <a:solidFill>
                  <a:schemeClr val="tx1"/>
                </a:solidFill>
              </a:rPr>
              <a:t>svētais</a:t>
            </a:r>
            <a:r>
              <a:rPr lang="en-US" sz="5400" b="1" kern="1200" dirty="0">
                <a:solidFill>
                  <a:schemeClr val="tx1"/>
                </a:solidFill>
              </a:rPr>
              <a:t> </a:t>
            </a:r>
            <a:r>
              <a:rPr lang="en-US" sz="5400" kern="1200" dirty="0">
                <a:solidFill>
                  <a:schemeClr val="tx1"/>
                </a:solidFill>
              </a:rPr>
              <a:t>un </a:t>
            </a:r>
            <a:r>
              <a:rPr lang="en-US" sz="5400" b="1" kern="1200" dirty="0" err="1">
                <a:solidFill>
                  <a:schemeClr val="tx1"/>
                </a:solidFill>
              </a:rPr>
              <a:t>grēcinieks</a:t>
            </a:r>
            <a:endParaRPr lang="en-US" sz="5400" b="1" kern="1200" dirty="0">
              <a:solidFill>
                <a:schemeClr val="tx1"/>
              </a:solidFill>
            </a:endParaRPr>
          </a:p>
        </p:txBody>
      </p:sp>
      <p:pic>
        <p:nvPicPr>
          <p:cNvPr id="2" name="Attēls 1" descr="Attēls, kurā ir cilvēka seja, portrets, glezna, zīmējums&#10;&#10;Apraksts ģenerēts automātiski">
            <a:extLst>
              <a:ext uri="{FF2B5EF4-FFF2-40B4-BE49-F238E27FC236}">
                <a16:creationId xmlns:a16="http://schemas.microsoft.com/office/drawing/2014/main" xmlns="" id="{C821BC26-F9DC-69BC-A744-841D3EAD99D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18069" r="7568" b="-1"/>
          <a:stretch/>
        </p:blipFill>
        <p:spPr>
          <a:xfrm>
            <a:off x="20" y="10"/>
            <a:ext cx="3492988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65545" name="sketchy line">
            <a:extLst>
              <a:ext uri="{FF2B5EF4-FFF2-40B4-BE49-F238E27FC236}">
                <a16:creationId xmlns:a16="http://schemas.microsoft.com/office/drawing/2014/main" xmlns="" id="{F49775AF-8896-43EE-92C6-83497D6DC5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059646" y="4409267"/>
            <a:ext cx="3182692" cy="18288"/>
          </a:xfrm>
          <a:custGeom>
            <a:avLst/>
            <a:gdLst>
              <a:gd name="connsiteX0" fmla="*/ 0 w 3182692"/>
              <a:gd name="connsiteY0" fmla="*/ 0 h 18288"/>
              <a:gd name="connsiteX1" fmla="*/ 604711 w 3182692"/>
              <a:gd name="connsiteY1" fmla="*/ 0 h 18288"/>
              <a:gd name="connsiteX2" fmla="*/ 1241250 w 3182692"/>
              <a:gd name="connsiteY2" fmla="*/ 0 h 18288"/>
              <a:gd name="connsiteX3" fmla="*/ 1909615 w 3182692"/>
              <a:gd name="connsiteY3" fmla="*/ 0 h 18288"/>
              <a:gd name="connsiteX4" fmla="*/ 2577981 w 3182692"/>
              <a:gd name="connsiteY4" fmla="*/ 0 h 18288"/>
              <a:gd name="connsiteX5" fmla="*/ 3182692 w 3182692"/>
              <a:gd name="connsiteY5" fmla="*/ 0 h 18288"/>
              <a:gd name="connsiteX6" fmla="*/ 3182692 w 3182692"/>
              <a:gd name="connsiteY6" fmla="*/ 18288 h 18288"/>
              <a:gd name="connsiteX7" fmla="*/ 2482500 w 3182692"/>
              <a:gd name="connsiteY7" fmla="*/ 18288 h 18288"/>
              <a:gd name="connsiteX8" fmla="*/ 1782308 w 3182692"/>
              <a:gd name="connsiteY8" fmla="*/ 18288 h 18288"/>
              <a:gd name="connsiteX9" fmla="*/ 1145769 w 3182692"/>
              <a:gd name="connsiteY9" fmla="*/ 18288 h 18288"/>
              <a:gd name="connsiteX10" fmla="*/ 0 w 3182692"/>
              <a:gd name="connsiteY10" fmla="*/ 18288 h 18288"/>
              <a:gd name="connsiteX11" fmla="*/ 0 w 3182692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82692" h="18288" fill="none" extrusionOk="0">
                <a:moveTo>
                  <a:pt x="0" y="0"/>
                </a:moveTo>
                <a:cubicBezTo>
                  <a:pt x="126686" y="-21366"/>
                  <a:pt x="467788" y="9025"/>
                  <a:pt x="604711" y="0"/>
                </a:cubicBezTo>
                <a:cubicBezTo>
                  <a:pt x="741634" y="-9025"/>
                  <a:pt x="1061620" y="6814"/>
                  <a:pt x="1241250" y="0"/>
                </a:cubicBezTo>
                <a:cubicBezTo>
                  <a:pt x="1420880" y="-6814"/>
                  <a:pt x="1713773" y="13383"/>
                  <a:pt x="1909615" y="0"/>
                </a:cubicBezTo>
                <a:cubicBezTo>
                  <a:pt x="2105457" y="-13383"/>
                  <a:pt x="2257256" y="13567"/>
                  <a:pt x="2577981" y="0"/>
                </a:cubicBezTo>
                <a:cubicBezTo>
                  <a:pt x="2898706" y="-13567"/>
                  <a:pt x="3026063" y="6328"/>
                  <a:pt x="3182692" y="0"/>
                </a:cubicBezTo>
                <a:cubicBezTo>
                  <a:pt x="3181983" y="8157"/>
                  <a:pt x="3182279" y="12125"/>
                  <a:pt x="3182692" y="18288"/>
                </a:cubicBezTo>
                <a:cubicBezTo>
                  <a:pt x="2998421" y="21742"/>
                  <a:pt x="2675038" y="19014"/>
                  <a:pt x="2482500" y="18288"/>
                </a:cubicBezTo>
                <a:cubicBezTo>
                  <a:pt x="2289962" y="17562"/>
                  <a:pt x="1930644" y="6834"/>
                  <a:pt x="1782308" y="18288"/>
                </a:cubicBezTo>
                <a:cubicBezTo>
                  <a:pt x="1633972" y="29742"/>
                  <a:pt x="1287388" y="-1992"/>
                  <a:pt x="1145769" y="18288"/>
                </a:cubicBezTo>
                <a:cubicBezTo>
                  <a:pt x="1004150" y="38568"/>
                  <a:pt x="256377" y="-37438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182692" h="18288" stroke="0" extrusionOk="0">
                <a:moveTo>
                  <a:pt x="0" y="0"/>
                </a:moveTo>
                <a:cubicBezTo>
                  <a:pt x="283446" y="18201"/>
                  <a:pt x="432812" y="7290"/>
                  <a:pt x="604711" y="0"/>
                </a:cubicBezTo>
                <a:cubicBezTo>
                  <a:pt x="776610" y="-7290"/>
                  <a:pt x="982253" y="15478"/>
                  <a:pt x="1145769" y="0"/>
                </a:cubicBezTo>
                <a:cubicBezTo>
                  <a:pt x="1309285" y="-15478"/>
                  <a:pt x="1514247" y="-25520"/>
                  <a:pt x="1845961" y="0"/>
                </a:cubicBezTo>
                <a:cubicBezTo>
                  <a:pt x="2177675" y="25520"/>
                  <a:pt x="2297588" y="16646"/>
                  <a:pt x="2450673" y="0"/>
                </a:cubicBezTo>
                <a:cubicBezTo>
                  <a:pt x="2603758" y="-16646"/>
                  <a:pt x="3023048" y="-21196"/>
                  <a:pt x="3182692" y="0"/>
                </a:cubicBezTo>
                <a:cubicBezTo>
                  <a:pt x="3182428" y="4493"/>
                  <a:pt x="3183076" y="9472"/>
                  <a:pt x="3182692" y="18288"/>
                </a:cubicBezTo>
                <a:cubicBezTo>
                  <a:pt x="3039109" y="-12701"/>
                  <a:pt x="2823860" y="13848"/>
                  <a:pt x="2546154" y="18288"/>
                </a:cubicBezTo>
                <a:cubicBezTo>
                  <a:pt x="2268448" y="22728"/>
                  <a:pt x="2098674" y="5291"/>
                  <a:pt x="1845961" y="18288"/>
                </a:cubicBezTo>
                <a:cubicBezTo>
                  <a:pt x="1593248" y="31285"/>
                  <a:pt x="1456743" y="27560"/>
                  <a:pt x="1304904" y="18288"/>
                </a:cubicBezTo>
                <a:cubicBezTo>
                  <a:pt x="1153065" y="9016"/>
                  <a:pt x="947204" y="11126"/>
                  <a:pt x="668365" y="18288"/>
                </a:cubicBezTo>
                <a:cubicBezTo>
                  <a:pt x="389526" y="25450"/>
                  <a:pt x="288244" y="-4628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xmlns="" id="{61762802-0244-AA2B-F680-339566368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fld id="{7C5B410B-35DC-43B6-A8E8-CBDFB2223801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600"/>
                </a:spcAft>
                <a:defRPr/>
              </a:pPr>
              <a:t>5</a:t>
            </a:fld>
            <a:endParaRPr lang="en-US" sz="120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65496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1441074-9C89-7CEE-83B0-E500162F28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xmlns="" id="{EC79B66B-3E25-D366-351D-5A4B21B79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5B410B-35DC-43B6-A8E8-CBDFB2223801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65538" name="Rectangle 2">
            <a:extLst>
              <a:ext uri="{FF2B5EF4-FFF2-40B4-BE49-F238E27FC236}">
                <a16:creationId xmlns:a16="http://schemas.microsoft.com/office/drawing/2014/main" xmlns="" id="{470C5C82-9D63-4AAB-01FA-89656910A0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593" y="-9446"/>
            <a:ext cx="9144000" cy="785813"/>
          </a:xfrm>
        </p:spPr>
        <p:txBody>
          <a:bodyPr/>
          <a:lstStyle/>
          <a:p>
            <a:r>
              <a:rPr lang="lv-LV" sz="4800" b="1" dirty="0">
                <a:solidFill>
                  <a:schemeClr val="tx1"/>
                </a:solidFill>
              </a:rPr>
              <a:t>Luters: Kristietis ir reizē:</a:t>
            </a:r>
          </a:p>
        </p:txBody>
      </p:sp>
      <p:pic>
        <p:nvPicPr>
          <p:cNvPr id="6" name="Attēls 5">
            <a:extLst>
              <a:ext uri="{FF2B5EF4-FFF2-40B4-BE49-F238E27FC236}">
                <a16:creationId xmlns:a16="http://schemas.microsoft.com/office/drawing/2014/main" xmlns="" id="{FC57ECF7-C551-80E6-1DF7-938E80D52E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932"/>
          <a:stretch/>
        </p:blipFill>
        <p:spPr>
          <a:xfrm>
            <a:off x="1115616" y="1124744"/>
            <a:ext cx="7056783" cy="5733256"/>
          </a:xfrm>
          <a:prstGeom prst="rect">
            <a:avLst/>
          </a:prstGeom>
        </p:spPr>
      </p:pic>
      <p:sp>
        <p:nvSpPr>
          <p:cNvPr id="8" name="Rounded Rectangle 8">
            <a:extLst>
              <a:ext uri="{FF2B5EF4-FFF2-40B4-BE49-F238E27FC236}">
                <a16:creationId xmlns:a16="http://schemas.microsoft.com/office/drawing/2014/main" xmlns="" id="{03597515-A26D-9451-C92B-BEFE7130E8D5}"/>
              </a:ext>
            </a:extLst>
          </p:cNvPr>
          <p:cNvSpPr/>
          <p:nvPr/>
        </p:nvSpPr>
        <p:spPr>
          <a:xfrm>
            <a:off x="2051720" y="776367"/>
            <a:ext cx="223224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Svētais</a:t>
            </a:r>
            <a:endParaRPr lang="en-US" sz="40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DA670CA2-B79D-2CB3-FCCF-2D68FA4D3DA8}"/>
              </a:ext>
            </a:extLst>
          </p:cNvPr>
          <p:cNvSpPr/>
          <p:nvPr/>
        </p:nvSpPr>
        <p:spPr>
          <a:xfrm>
            <a:off x="4774565" y="765257"/>
            <a:ext cx="2749763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Grēcinieks</a:t>
            </a:r>
            <a:endParaRPr lang="en-US" sz="4000" dirty="0"/>
          </a:p>
        </p:txBody>
      </p:sp>
      <p:sp>
        <p:nvSpPr>
          <p:cNvPr id="10" name="Rounded Rectangle 6"/>
          <p:cNvSpPr/>
          <p:nvPr/>
        </p:nvSpPr>
        <p:spPr>
          <a:xfrm>
            <a:off x="683568" y="5422965"/>
            <a:ext cx="7560840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Dieva žēlastība mūs ir atpirkusi, bet mēs </a:t>
            </a:r>
            <a:r>
              <a:rPr lang="lv-LV" sz="4000" dirty="0" smtClean="0"/>
              <a:t>vēl </a:t>
            </a:r>
            <a:r>
              <a:rPr lang="lv-LV" sz="4000" dirty="0"/>
              <a:t>grēkojam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3245875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7EDB2B61-5C7C-AA87-2282-87BC3B50CA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5543" name="Rectangle 65542">
            <a:extLst>
              <a:ext uri="{FF2B5EF4-FFF2-40B4-BE49-F238E27FC236}">
                <a16:creationId xmlns:a16="http://schemas.microsoft.com/office/drawing/2014/main" xmlns="" id="{7FE065D0-C997-D828-BA08-4A712FECFC4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38" name="Rectangle 2">
            <a:extLst>
              <a:ext uri="{FF2B5EF4-FFF2-40B4-BE49-F238E27FC236}">
                <a16:creationId xmlns:a16="http://schemas.microsoft.com/office/drawing/2014/main" xmlns="" id="{94F4BBEA-DECD-AAED-A294-7DC8541AE2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35896" y="640080"/>
            <a:ext cx="5328591" cy="356616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l" eaLnBrk="1" hangingPunct="1">
              <a:lnSpc>
                <a:spcPct val="90000"/>
              </a:lnSpc>
            </a:pPr>
            <a:r>
              <a:rPr lang="en-US" sz="4700" b="1" kern="1200" dirty="0" err="1">
                <a:solidFill>
                  <a:schemeClr val="tx1"/>
                </a:solidFill>
              </a:rPr>
              <a:t>Luters</a:t>
            </a:r>
            <a:r>
              <a:rPr lang="en-US" sz="4700" b="1" kern="1200" dirty="0">
                <a:solidFill>
                  <a:schemeClr val="tx1"/>
                </a:solidFill>
              </a:rPr>
              <a:t>: </a:t>
            </a:r>
            <a:r>
              <a:rPr lang="lv-LV" sz="4700" kern="1200" dirty="0">
                <a:solidFill>
                  <a:schemeClr val="tx1"/>
                </a:solidFill>
              </a:rPr>
              <a:t>Kristietis ir kā </a:t>
            </a:r>
            <a:r>
              <a:rPr lang="lv-LV" sz="4700" b="1" kern="1200" dirty="0">
                <a:solidFill>
                  <a:schemeClr val="tx1"/>
                </a:solidFill>
              </a:rPr>
              <a:t>slimnieks</a:t>
            </a:r>
            <a:r>
              <a:rPr lang="lv-LV" sz="4700" kern="1200" dirty="0">
                <a:solidFill>
                  <a:schemeClr val="tx1"/>
                </a:solidFill>
              </a:rPr>
              <a:t>, kas </a:t>
            </a:r>
            <a:r>
              <a:rPr lang="lv-LV" sz="4800" b="1" dirty="0"/>
              <a:t>zāles</a:t>
            </a:r>
            <a:r>
              <a:rPr lang="lv-LV" sz="4800" dirty="0"/>
              <a:t> ir </a:t>
            </a:r>
            <a:r>
              <a:rPr lang="lv-LV" sz="4800" b="1" dirty="0"/>
              <a:t>saņēmis</a:t>
            </a:r>
            <a:r>
              <a:rPr lang="lv-LV" sz="4800" dirty="0"/>
              <a:t> un ir </a:t>
            </a:r>
            <a:r>
              <a:rPr lang="lv-LV" sz="4800" b="1" dirty="0"/>
              <a:t>glābts</a:t>
            </a:r>
            <a:r>
              <a:rPr lang="lv-LV" sz="4800" dirty="0"/>
              <a:t>, bet vēl ir vajadzīgs </a:t>
            </a:r>
            <a:r>
              <a:rPr lang="lv-LV" sz="4800" b="1" dirty="0"/>
              <a:t>atlabšanas</a:t>
            </a:r>
            <a:r>
              <a:rPr lang="lv-LV" sz="4800" dirty="0"/>
              <a:t> </a:t>
            </a:r>
            <a:r>
              <a:rPr lang="lv-LV" sz="4800" b="1" dirty="0"/>
              <a:t>process</a:t>
            </a:r>
            <a:endParaRPr lang="en-US" sz="4700" b="1" kern="1200" dirty="0">
              <a:solidFill>
                <a:schemeClr val="tx1"/>
              </a:solidFill>
            </a:endParaRPr>
          </a:p>
        </p:txBody>
      </p:sp>
      <p:pic>
        <p:nvPicPr>
          <p:cNvPr id="2" name="Attēls 1" descr="Attēls, kurā ir cilvēka seja, portrets, glezna, zīmējums&#10;&#10;Apraksts ģenerēts automātiski">
            <a:extLst>
              <a:ext uri="{FF2B5EF4-FFF2-40B4-BE49-F238E27FC236}">
                <a16:creationId xmlns:a16="http://schemas.microsoft.com/office/drawing/2014/main" xmlns="" id="{D8378B8E-D7FC-66B8-C745-5BBD56068AB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18069" r="7568" b="-1"/>
          <a:stretch/>
        </p:blipFill>
        <p:spPr>
          <a:xfrm>
            <a:off x="20" y="10"/>
            <a:ext cx="3492988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65545" name="sketchy line">
            <a:extLst>
              <a:ext uri="{FF2B5EF4-FFF2-40B4-BE49-F238E27FC236}">
                <a16:creationId xmlns:a16="http://schemas.microsoft.com/office/drawing/2014/main" xmlns="" id="{AAF722E2-64C1-4C41-23B2-5FF91A64731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059646" y="4409267"/>
            <a:ext cx="3182692" cy="18288"/>
          </a:xfrm>
          <a:custGeom>
            <a:avLst/>
            <a:gdLst>
              <a:gd name="connsiteX0" fmla="*/ 0 w 3182692"/>
              <a:gd name="connsiteY0" fmla="*/ 0 h 18288"/>
              <a:gd name="connsiteX1" fmla="*/ 604711 w 3182692"/>
              <a:gd name="connsiteY1" fmla="*/ 0 h 18288"/>
              <a:gd name="connsiteX2" fmla="*/ 1241250 w 3182692"/>
              <a:gd name="connsiteY2" fmla="*/ 0 h 18288"/>
              <a:gd name="connsiteX3" fmla="*/ 1909615 w 3182692"/>
              <a:gd name="connsiteY3" fmla="*/ 0 h 18288"/>
              <a:gd name="connsiteX4" fmla="*/ 2577981 w 3182692"/>
              <a:gd name="connsiteY4" fmla="*/ 0 h 18288"/>
              <a:gd name="connsiteX5" fmla="*/ 3182692 w 3182692"/>
              <a:gd name="connsiteY5" fmla="*/ 0 h 18288"/>
              <a:gd name="connsiteX6" fmla="*/ 3182692 w 3182692"/>
              <a:gd name="connsiteY6" fmla="*/ 18288 h 18288"/>
              <a:gd name="connsiteX7" fmla="*/ 2482500 w 3182692"/>
              <a:gd name="connsiteY7" fmla="*/ 18288 h 18288"/>
              <a:gd name="connsiteX8" fmla="*/ 1782308 w 3182692"/>
              <a:gd name="connsiteY8" fmla="*/ 18288 h 18288"/>
              <a:gd name="connsiteX9" fmla="*/ 1145769 w 3182692"/>
              <a:gd name="connsiteY9" fmla="*/ 18288 h 18288"/>
              <a:gd name="connsiteX10" fmla="*/ 0 w 3182692"/>
              <a:gd name="connsiteY10" fmla="*/ 18288 h 18288"/>
              <a:gd name="connsiteX11" fmla="*/ 0 w 3182692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82692" h="18288" fill="none" extrusionOk="0">
                <a:moveTo>
                  <a:pt x="0" y="0"/>
                </a:moveTo>
                <a:cubicBezTo>
                  <a:pt x="126686" y="-21366"/>
                  <a:pt x="467788" y="9025"/>
                  <a:pt x="604711" y="0"/>
                </a:cubicBezTo>
                <a:cubicBezTo>
                  <a:pt x="741634" y="-9025"/>
                  <a:pt x="1061620" y="6814"/>
                  <a:pt x="1241250" y="0"/>
                </a:cubicBezTo>
                <a:cubicBezTo>
                  <a:pt x="1420880" y="-6814"/>
                  <a:pt x="1713773" y="13383"/>
                  <a:pt x="1909615" y="0"/>
                </a:cubicBezTo>
                <a:cubicBezTo>
                  <a:pt x="2105457" y="-13383"/>
                  <a:pt x="2257256" y="13567"/>
                  <a:pt x="2577981" y="0"/>
                </a:cubicBezTo>
                <a:cubicBezTo>
                  <a:pt x="2898706" y="-13567"/>
                  <a:pt x="3026063" y="6328"/>
                  <a:pt x="3182692" y="0"/>
                </a:cubicBezTo>
                <a:cubicBezTo>
                  <a:pt x="3181983" y="8157"/>
                  <a:pt x="3182279" y="12125"/>
                  <a:pt x="3182692" y="18288"/>
                </a:cubicBezTo>
                <a:cubicBezTo>
                  <a:pt x="2998421" y="21742"/>
                  <a:pt x="2675038" y="19014"/>
                  <a:pt x="2482500" y="18288"/>
                </a:cubicBezTo>
                <a:cubicBezTo>
                  <a:pt x="2289962" y="17562"/>
                  <a:pt x="1930644" y="6834"/>
                  <a:pt x="1782308" y="18288"/>
                </a:cubicBezTo>
                <a:cubicBezTo>
                  <a:pt x="1633972" y="29742"/>
                  <a:pt x="1287388" y="-1992"/>
                  <a:pt x="1145769" y="18288"/>
                </a:cubicBezTo>
                <a:cubicBezTo>
                  <a:pt x="1004150" y="38568"/>
                  <a:pt x="256377" y="-37438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182692" h="18288" stroke="0" extrusionOk="0">
                <a:moveTo>
                  <a:pt x="0" y="0"/>
                </a:moveTo>
                <a:cubicBezTo>
                  <a:pt x="283446" y="18201"/>
                  <a:pt x="432812" y="7290"/>
                  <a:pt x="604711" y="0"/>
                </a:cubicBezTo>
                <a:cubicBezTo>
                  <a:pt x="776610" y="-7290"/>
                  <a:pt x="982253" y="15478"/>
                  <a:pt x="1145769" y="0"/>
                </a:cubicBezTo>
                <a:cubicBezTo>
                  <a:pt x="1309285" y="-15478"/>
                  <a:pt x="1514247" y="-25520"/>
                  <a:pt x="1845961" y="0"/>
                </a:cubicBezTo>
                <a:cubicBezTo>
                  <a:pt x="2177675" y="25520"/>
                  <a:pt x="2297588" y="16646"/>
                  <a:pt x="2450673" y="0"/>
                </a:cubicBezTo>
                <a:cubicBezTo>
                  <a:pt x="2603758" y="-16646"/>
                  <a:pt x="3023048" y="-21196"/>
                  <a:pt x="3182692" y="0"/>
                </a:cubicBezTo>
                <a:cubicBezTo>
                  <a:pt x="3182428" y="4493"/>
                  <a:pt x="3183076" y="9472"/>
                  <a:pt x="3182692" y="18288"/>
                </a:cubicBezTo>
                <a:cubicBezTo>
                  <a:pt x="3039109" y="-12701"/>
                  <a:pt x="2823860" y="13848"/>
                  <a:pt x="2546154" y="18288"/>
                </a:cubicBezTo>
                <a:cubicBezTo>
                  <a:pt x="2268448" y="22728"/>
                  <a:pt x="2098674" y="5291"/>
                  <a:pt x="1845961" y="18288"/>
                </a:cubicBezTo>
                <a:cubicBezTo>
                  <a:pt x="1593248" y="31285"/>
                  <a:pt x="1456743" y="27560"/>
                  <a:pt x="1304904" y="18288"/>
                </a:cubicBezTo>
                <a:cubicBezTo>
                  <a:pt x="1153065" y="9016"/>
                  <a:pt x="947204" y="11126"/>
                  <a:pt x="668365" y="18288"/>
                </a:cubicBezTo>
                <a:cubicBezTo>
                  <a:pt x="389526" y="25450"/>
                  <a:pt x="288244" y="-4628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xmlns="" id="{B63FEB6C-64EA-8D98-B109-8F1AAF2B0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fld id="{7C5B410B-35DC-43B6-A8E8-CBDFB2223801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600"/>
                </a:spcAft>
                <a:defRPr/>
              </a:pPr>
              <a:t>7</a:t>
            </a:fld>
            <a:endParaRPr lang="en-US" sz="120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635896" y="5085184"/>
            <a:ext cx="5220072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Mēs esam glābti, bet mums vēl jādzīvo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0238921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ttēls 3">
            <a:extLst>
              <a:ext uri="{FF2B5EF4-FFF2-40B4-BE49-F238E27FC236}">
                <a16:creationId xmlns:a16="http://schemas.microsoft.com/office/drawing/2014/main" xmlns="" id="{28748B80-9F85-BBF3-9A16-8D1D7DE068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687"/>
          <a:stretch>
            <a:fillRect/>
          </a:stretch>
        </p:blipFill>
        <p:spPr>
          <a:xfrm>
            <a:off x="1177224" y="1052736"/>
            <a:ext cx="6573527" cy="5805264"/>
          </a:xfrm>
          <a:prstGeom prst="rect">
            <a:avLst/>
          </a:prstGeom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6.solis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95536" y="764704"/>
            <a:ext cx="8136904" cy="1368152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Bijām pilnīgi gatavi, lai Dievs noņemtu visas šīs rakstura vainas.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5,300+ Snapping Fingers Stock Photos, Pictures &amp; Royalty-Free Images -  iStock | Woman snapping fingers, Hand snapping fingers, Man snapping fing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-123560"/>
            <a:ext cx="5436096" cy="6789574"/>
          </a:xfrm>
          <a:prstGeom prst="rect">
            <a:avLst/>
          </a:prstGeom>
          <a:noFill/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Garīga cīņa</a:t>
            </a:r>
          </a:p>
        </p:txBody>
      </p:sp>
      <p:sp>
        <p:nvSpPr>
          <p:cNvPr id="55298" name="AutoShape 2" descr="Like Rats in a Cage, Are We Witnessing the Collapse of the Healthcare  System?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51520" y="764704"/>
            <a:ext cx="3528392" cy="14401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Viss netiks ar knipi atņemts </a:t>
            </a:r>
            <a:endParaRPr lang="en-US" sz="4000" dirty="0"/>
          </a:p>
        </p:txBody>
      </p:sp>
      <p:sp>
        <p:nvSpPr>
          <p:cNvPr id="10" name="Rounded Rectangle 9"/>
          <p:cNvSpPr/>
          <p:nvPr/>
        </p:nvSpPr>
        <p:spPr>
          <a:xfrm>
            <a:off x="395536" y="4293096"/>
            <a:ext cx="4419600" cy="22322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Mēs esam gatavi garīgai cīņai, bet ne vairs vieni paši, bet kopā ar Dievu </a:t>
            </a:r>
            <a:endParaRPr lang="en-US" sz="3600" dirty="0"/>
          </a:p>
        </p:txBody>
      </p:sp>
      <p:sp>
        <p:nvSpPr>
          <p:cNvPr id="9" name="Rounded Rectangle 8"/>
          <p:cNvSpPr/>
          <p:nvPr/>
        </p:nvSpPr>
        <p:spPr>
          <a:xfrm>
            <a:off x="467544" y="2492896"/>
            <a:ext cx="3816424" cy="14401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Tas ir </a:t>
            </a:r>
            <a:r>
              <a:rPr lang="lv-LV" sz="4000" dirty="0" err="1" smtClean="0"/>
              <a:t>svētdzīves</a:t>
            </a:r>
            <a:r>
              <a:rPr lang="lv-LV" sz="4000" dirty="0" smtClean="0"/>
              <a:t> ceļš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10" grpId="0" animBg="1"/>
      <p:bldP spid="9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21456</TotalTime>
  <Words>747</Words>
  <Application>Microsoft Office PowerPoint</Application>
  <PresentationFormat>On-screen Show (4:3)</PresentationFormat>
  <Paragraphs>100</Paragraphs>
  <Slides>23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Design</vt:lpstr>
      <vt:lpstr>Fil.3:12-14 Uzticēt visu Dievam</vt:lpstr>
      <vt:lpstr>6.solis</vt:lpstr>
      <vt:lpstr>1.-3.solis</vt:lpstr>
      <vt:lpstr>AA 12 soļu virsmērķis</vt:lpstr>
      <vt:lpstr>Luters: Kristietis ir reizē svētais un grēcinieks</vt:lpstr>
      <vt:lpstr>Luters: Kristietis ir reizē:</vt:lpstr>
      <vt:lpstr>Luters: Kristietis ir kā slimnieks, kas zāles ir saņēmis un ir glābts, bet vēl ir vajadzīgs atlabšanas process</vt:lpstr>
      <vt:lpstr>6.solis</vt:lpstr>
      <vt:lpstr>Garīga cīņa</vt:lpstr>
      <vt:lpstr>Fil.3:12-14 Uzticēt visu Dievam</vt:lpstr>
      <vt:lpstr>AA atziņa:</vt:lpstr>
      <vt:lpstr>Siguldas lēciens ar gumiju</vt:lpstr>
      <vt:lpstr>Garīga operācija</vt:lpstr>
      <vt:lpstr>Atkarības būtība</vt:lpstr>
      <vt:lpstr>Negatīvais pieradums</vt:lpstr>
      <vt:lpstr>6.solis</vt:lpstr>
      <vt:lpstr>Mt.8:24-26 Jēzus apsauc vētru</vt:lpstr>
      <vt:lpstr>Dažticība</vt:lpstr>
      <vt:lpstr>6.solis nav notikums, bet process</vt:lpstr>
      <vt:lpstr>Nodot stūri Dieva rokās</vt:lpstr>
      <vt:lpstr>6.solis</vt:lpstr>
      <vt:lpstr>AA lūgšana: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183</cp:revision>
  <dcterms:created xsi:type="dcterms:W3CDTF">2010-10-07T14:46:11Z</dcterms:created>
  <dcterms:modified xsi:type="dcterms:W3CDTF">2024-11-14T20:24:19Z</dcterms:modified>
</cp:coreProperties>
</file>