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handoutMasterIdLst>
    <p:handoutMasterId r:id="rId22"/>
  </p:handoutMasterIdLst>
  <p:sldIdLst>
    <p:sldId id="320" r:id="rId2"/>
    <p:sldId id="293" r:id="rId3"/>
    <p:sldId id="307" r:id="rId4"/>
    <p:sldId id="319" r:id="rId5"/>
    <p:sldId id="277" r:id="rId6"/>
    <p:sldId id="278" r:id="rId7"/>
    <p:sldId id="322" r:id="rId8"/>
    <p:sldId id="279" r:id="rId9"/>
    <p:sldId id="303" r:id="rId10"/>
    <p:sldId id="321" r:id="rId11"/>
    <p:sldId id="323" r:id="rId12"/>
    <p:sldId id="283" r:id="rId13"/>
    <p:sldId id="290" r:id="rId14"/>
    <p:sldId id="316" r:id="rId15"/>
    <p:sldId id="292" r:id="rId16"/>
    <p:sldId id="311" r:id="rId17"/>
    <p:sldId id="326" r:id="rId18"/>
    <p:sldId id="324" r:id="rId19"/>
    <p:sldId id="325" r:id="rId20"/>
  </p:sldIdLst>
  <p:sldSz cx="9144000" cy="6858000" type="screen4x3"/>
  <p:notesSz cx="6834188" cy="9979025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69696"/>
    <a:srgbClr val="C0C0C0"/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3617" autoAdjust="0"/>
  </p:normalViewPr>
  <p:slideViewPr>
    <p:cSldViewPr>
      <p:cViewPr varScale="1">
        <p:scale>
          <a:sx n="68" d="100"/>
          <a:sy n="68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EC25476-3C69-43AA-A557-6E799A400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275"/>
            <a:ext cx="501173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1EC9F7F-54A8-4C60-A52B-D4DD06090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FE9A1D-9DB5-410D-949F-211A16B6694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28600" indent="-228600"/>
            <a:r>
              <a:rPr lang="lv-LV" smtClean="0"/>
              <a:t>	</a:t>
            </a: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550863"/>
            <a:ext cx="8237537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375" y="2754313"/>
            <a:ext cx="5697538" cy="60801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2100" y="6196013"/>
            <a:ext cx="1905000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6375" y="6196013"/>
            <a:ext cx="3981450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46938" y="6196013"/>
            <a:ext cx="1676400" cy="458787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DD40A8D-3FD6-4558-9123-87F8F44CE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9159F-A9BC-4EC0-83CE-1B01D6203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7513" y="138113"/>
            <a:ext cx="2195512" cy="5921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7800" y="138113"/>
            <a:ext cx="6437313" cy="5921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7C704-BE3E-4992-A3C5-B48113A55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C7888-52CC-4961-83B1-62964F2E5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1BE3E-6C6A-46A8-8672-7AA51AD5F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7800" y="1652588"/>
            <a:ext cx="4316413" cy="440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52588"/>
            <a:ext cx="4316412" cy="440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DE941-6755-4168-99F2-B0C54672B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AA693-9C83-42A7-9F4C-546FE8419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1525C-41F6-4D4A-97EF-0243BC9D7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183CC-0558-4065-83CF-319D269DD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5311D-2198-45EE-9A00-430CF6F4B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508AA-11A9-4E9B-9999-B28D17433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75" y="138113"/>
            <a:ext cx="734377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800" y="1652588"/>
            <a:ext cx="8785225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3988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7538" y="6248400"/>
            <a:ext cx="289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0725" y="62214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C1EEBFB9-2AA1-4017-8C29-B28501CAC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Ap.d.2:46-47 Mācekļu darīšana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609786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22</a:t>
            </a:r>
            <a:r>
              <a:rPr lang="lv-LV" sz="2000" dirty="0" smtClean="0"/>
              <a:t>.okt.2023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4139952" y="764704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68760"/>
            <a:ext cx="91440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46 Dienu no dienas tie vienprātībā pulcējās templī; bet mājās tie lauza maizi un kopīgi ēda līksmībā un sirds vienkāršībā, 47 slavēdami Dievu un baudīdami labvēlību tautā. Un Kungs ik dienas pievienoja viņu pulkam aizvien jaunus izglābtos. (Ap.d.2:46-47)</a:t>
            </a:r>
            <a:endParaRPr kumimoji="0" lang="lv-LV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Image result for jesus make disciple"/>
          <p:cNvPicPr>
            <a:picLocks noChangeAspect="1" noChangeArrowheads="1"/>
          </p:cNvPicPr>
          <p:nvPr/>
        </p:nvPicPr>
        <p:blipFill>
          <a:blip r:embed="rId3" cstate="print"/>
          <a:srcRect t="22197" b="4518"/>
          <a:stretch>
            <a:fillRect/>
          </a:stretch>
        </p:blipFill>
        <p:spPr bwMode="auto">
          <a:xfrm>
            <a:off x="0" y="2910136"/>
            <a:ext cx="9144000" cy="3947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67995"/>
            <a:ext cx="6696744" cy="3290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96336" cy="1124744"/>
          </a:xfrm>
        </p:spPr>
        <p:txBody>
          <a:bodyPr/>
          <a:lstStyle/>
          <a:p>
            <a:pPr algn="ctr"/>
            <a:r>
              <a:rPr lang="lv-LV" b="1" dirty="0" smtClean="0"/>
              <a:t>Mācīšana un mācekļu darīšana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10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052736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Lielākā </a:t>
            </a:r>
            <a:r>
              <a:rPr lang="lv-LV" sz="2800" b="1" dirty="0" smtClean="0"/>
              <a:t>problēma </a:t>
            </a:r>
            <a:r>
              <a:rPr lang="lv-LV" sz="2800" dirty="0" smtClean="0"/>
              <a:t>ir </a:t>
            </a:r>
            <a:r>
              <a:rPr lang="lv-LV" sz="2800" b="1" dirty="0" smtClean="0"/>
              <a:t>nevis informācijas </a:t>
            </a:r>
            <a:r>
              <a:rPr lang="lv-LV" sz="2800" b="1" dirty="0" smtClean="0"/>
              <a:t>                       trūkums</a:t>
            </a:r>
            <a:r>
              <a:rPr lang="lv-LV" sz="2800" dirty="0" smtClean="0"/>
              <a:t>, bet </a:t>
            </a:r>
            <a:r>
              <a:rPr lang="lv-LV" sz="2800" dirty="0" smtClean="0"/>
              <a:t>gan </a:t>
            </a:r>
            <a:r>
              <a:rPr lang="lv-LV" sz="2800" b="1" dirty="0" smtClean="0"/>
              <a:t>prakses trūkums!</a:t>
            </a:r>
            <a:endParaRPr lang="lv-LV" sz="2800" dirty="0" smtClean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251520" y="2204864"/>
            <a:ext cx="2952328" cy="10801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Dalīties priekos un bēdās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635896" y="2060848"/>
            <a:ext cx="2808312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Studēt</a:t>
            </a:r>
            <a:r>
              <a:rPr kumimoji="0" lang="lv-LV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Bībeli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419872" y="2852936"/>
            <a:ext cx="3384376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Uzdot jautājumus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948264" y="2132856"/>
            <a:ext cx="2051720" cy="1008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Mācīties</a:t>
            </a:r>
            <a:r>
              <a:rPr kumimoji="0" lang="lv-LV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Lūgt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78078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dirty="0" smtClean="0"/>
              <a:t>Pievienojies Bībeles grupiņai un </a:t>
            </a:r>
          </a:p>
          <a:p>
            <a:pPr algn="ctr"/>
            <a:r>
              <a:rPr lang="lv-LV" sz="3200" dirty="0" smtClean="0"/>
              <a:t>Pieaudz </a:t>
            </a:r>
            <a:r>
              <a:rPr lang="lv-LV" sz="3200" dirty="0" smtClean="0"/>
              <a:t>kopā ar brāļiem un māsām Kristū</a:t>
            </a:r>
            <a:endParaRPr lang="lv-LV" sz="2800" dirty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0" y="260648"/>
            <a:ext cx="7668344" cy="621035"/>
          </a:xfrm>
        </p:spPr>
        <p:txBody>
          <a:bodyPr/>
          <a:lstStyle/>
          <a:p>
            <a:pPr algn="ctr"/>
            <a:r>
              <a:rPr lang="lv-LV" sz="4000" b="1" dirty="0" smtClean="0"/>
              <a:t>AA pieredze un mūsu pieredze</a:t>
            </a:r>
            <a:endParaRPr lang="en-US" sz="4000" dirty="0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11560" y="1487686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Vecumniekos</a:t>
            </a:r>
          </a:p>
          <a:p>
            <a:pPr algn="ctr"/>
            <a:r>
              <a:rPr lang="lv-LV" sz="3200" b="1" dirty="0" smtClean="0"/>
              <a:t>otrdienās</a:t>
            </a:r>
            <a:endParaRPr lang="en-US" sz="3200" b="1" dirty="0"/>
          </a:p>
        </p:txBody>
      </p:sp>
      <p:pic>
        <p:nvPicPr>
          <p:cNvPr id="12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958" y="2636912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4904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076056" y="1484784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Stelpē</a:t>
            </a:r>
          </a:p>
          <a:p>
            <a:pPr algn="ctr"/>
            <a:r>
              <a:rPr lang="lv-LV" sz="3200" b="1" dirty="0" smtClean="0"/>
              <a:t>ceturtdienās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6157918" cy="836712"/>
          </a:xfrm>
        </p:spPr>
        <p:txBody>
          <a:bodyPr/>
          <a:lstStyle/>
          <a:p>
            <a:pPr algn="ctr"/>
            <a:r>
              <a:rPr lang="lv-LV" sz="4000" dirty="0" smtClean="0"/>
              <a:t>Mazās</a:t>
            </a:r>
            <a:r>
              <a:rPr lang="lv-LV" sz="4000" b="1" dirty="0" smtClean="0"/>
              <a:t> </a:t>
            </a:r>
            <a:r>
              <a:rPr lang="lv-LV" sz="4000" b="1" dirty="0" smtClean="0"/>
              <a:t>grupas modelis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12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77014"/>
            <a:ext cx="68580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Reizi </a:t>
            </a:r>
            <a:r>
              <a:rPr lang="lv-LV" sz="2800" b="1" dirty="0" smtClean="0"/>
              <a:t>nedēļā 1,5h – 2h</a:t>
            </a:r>
          </a:p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3-10 cilvēki</a:t>
            </a:r>
          </a:p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Sākam </a:t>
            </a:r>
            <a:r>
              <a:rPr lang="lv-LV" sz="2800" b="1" dirty="0" smtClean="0"/>
              <a:t>ar ēšanu</a:t>
            </a:r>
          </a:p>
        </p:txBody>
      </p:sp>
      <p:pic>
        <p:nvPicPr>
          <p:cNvPr id="6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0"/>
            <a:ext cx="278605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Isosceles Triangle 6"/>
          <p:cNvSpPr/>
          <p:nvPr/>
        </p:nvSpPr>
        <p:spPr>
          <a:xfrm>
            <a:off x="1979712" y="2996952"/>
            <a:ext cx="5040560" cy="3501008"/>
          </a:xfrm>
          <a:prstGeom prst="triangl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68144" y="4221088"/>
            <a:ext cx="34563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dirty="0" smtClean="0"/>
              <a:t>1.IEKŠĀ</a:t>
            </a:r>
            <a:r>
              <a:rPr lang="lv-LV" sz="2800" dirty="0" smtClean="0"/>
              <a:t> </a:t>
            </a:r>
            <a:r>
              <a:rPr lang="lv-LV" sz="2800" dirty="0" smtClean="0"/>
              <a:t>– </a:t>
            </a:r>
            <a:r>
              <a:rPr lang="lv-LV" sz="2800" b="1" dirty="0" smtClean="0"/>
              <a:t>kā ir gājis </a:t>
            </a:r>
            <a:r>
              <a:rPr lang="lv-LV" sz="2800" dirty="0" smtClean="0"/>
              <a:t>pa nedēļu, ko </a:t>
            </a:r>
            <a:r>
              <a:rPr lang="lv-LV" sz="2800" b="1" dirty="0" smtClean="0"/>
              <a:t>Dievs atklājis</a:t>
            </a:r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3131840" y="1196752"/>
            <a:ext cx="3059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dirty="0" smtClean="0"/>
              <a:t>2.AUGŠUP</a:t>
            </a:r>
            <a:r>
              <a:rPr lang="lv-LV" sz="2800" dirty="0" smtClean="0"/>
              <a:t> </a:t>
            </a:r>
            <a:r>
              <a:rPr lang="lv-LV" sz="2800" dirty="0" smtClean="0"/>
              <a:t>– </a:t>
            </a:r>
            <a:r>
              <a:rPr lang="lv-LV" sz="2800" b="1" dirty="0" smtClean="0"/>
              <a:t>Bībeles stunda, </a:t>
            </a:r>
            <a:r>
              <a:rPr lang="lv-LV" sz="2800" dirty="0" smtClean="0"/>
              <a:t>ar diskusiju jautājumiem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4077072"/>
            <a:ext cx="2627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lv-LV" sz="2800" b="1" dirty="0" smtClean="0"/>
              <a:t>3. ĀRĀ</a:t>
            </a:r>
            <a:r>
              <a:rPr lang="lv-LV" sz="2800" dirty="0" smtClean="0"/>
              <a:t> – Lūdzam par, tiem kas </a:t>
            </a:r>
            <a:r>
              <a:rPr lang="lv-LV" sz="2800" b="1" dirty="0" smtClean="0"/>
              <a:t>nepazīst </a:t>
            </a:r>
            <a:r>
              <a:rPr lang="lv-LV" sz="2800" b="1" dirty="0" smtClean="0"/>
              <a:t>Dievu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058"/>
            <a:ext cx="8100392" cy="928670"/>
          </a:xfrm>
        </p:spPr>
        <p:txBody>
          <a:bodyPr/>
          <a:lstStyle/>
          <a:p>
            <a:pPr lvl="0" algn="ctr"/>
            <a:r>
              <a:rPr lang="lv-LV" sz="4400" dirty="0" smtClean="0"/>
              <a:t>Mazās </a:t>
            </a:r>
            <a:r>
              <a:rPr lang="lv-LV" sz="4400" dirty="0" smtClean="0"/>
              <a:t>grupas </a:t>
            </a:r>
            <a:r>
              <a:rPr lang="lv-LV" sz="4400" dirty="0" smtClean="0"/>
              <a:t>māca: </a:t>
            </a:r>
            <a:endParaRPr lang="lv-LV" sz="4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13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276872"/>
            <a:ext cx="363589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l"/>
            <a:r>
              <a:rPr lang="lv-LV" sz="2800" b="1" dirty="0" smtClean="0"/>
              <a:t>3) mestu cits citam izaicinājumu </a:t>
            </a:r>
            <a:r>
              <a:rPr lang="lv-LV" sz="3200" b="1" dirty="0" smtClean="0"/>
              <a:t>VEIDOT ATTIECĪBAS AR TIEM, KAS VĒL </a:t>
            </a:r>
            <a:r>
              <a:rPr lang="lv-LV" sz="3200" b="1" dirty="0" smtClean="0"/>
              <a:t>NETIC DIEVAM</a:t>
            </a:r>
            <a:r>
              <a:rPr lang="lv-LV" sz="2800" b="1" dirty="0" smtClean="0"/>
              <a:t>.</a:t>
            </a:r>
            <a:endParaRPr lang="en-US" sz="2800" dirty="0"/>
          </a:p>
        </p:txBody>
      </p:sp>
      <p:sp>
        <p:nvSpPr>
          <p:cNvPr id="8" name="Isosceles Triangle 7"/>
          <p:cNvSpPr/>
          <p:nvPr/>
        </p:nvSpPr>
        <p:spPr>
          <a:xfrm>
            <a:off x="1979712" y="2780928"/>
            <a:ext cx="4716016" cy="3816424"/>
          </a:xfrm>
          <a:prstGeom prst="triangl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07704" y="1052736"/>
            <a:ext cx="51845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lv-LV" sz="3600" b="1" dirty="0" smtClean="0"/>
              <a:t>1) NOSTIPRINĀT </a:t>
            </a:r>
            <a:r>
              <a:rPr lang="lv-LV" sz="3600" b="1" dirty="0" smtClean="0"/>
              <a:t>ATTIECĪBAS AR DIEVU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64088" y="2708920"/>
            <a:ext cx="377991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 algn="r"/>
            <a:r>
              <a:rPr lang="lv-LV" sz="3600" b="1" dirty="0" smtClean="0"/>
              <a:t>2)STIPRINĀTU ATTIECĪBAS SAVĀ STARPĀ</a:t>
            </a:r>
            <a:r>
              <a:rPr lang="lv-LV" sz="2800" b="1" dirty="0" smtClean="0"/>
              <a:t>, </a:t>
            </a:r>
            <a:endParaRPr lang="lv-LV" sz="2800" b="1" dirty="0" smtClean="0"/>
          </a:p>
          <a:p>
            <a:pPr marL="514350" lvl="0" indent="-514350" algn="r"/>
            <a:r>
              <a:rPr lang="lv-LV" sz="2800" b="1" dirty="0" smtClean="0"/>
              <a:t>kopā ēstu, studētu un palīdzētu viens otram. </a:t>
            </a:r>
            <a:endParaRPr lang="lv-LV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4066"/>
            <a:ext cx="7416824" cy="928670"/>
          </a:xfrm>
        </p:spPr>
        <p:txBody>
          <a:bodyPr/>
          <a:lstStyle/>
          <a:p>
            <a:pPr lvl="0" algn="ctr"/>
            <a:r>
              <a:rPr lang="lv-LV" dirty="0" smtClean="0"/>
              <a:t>Mazā </a:t>
            </a:r>
            <a:r>
              <a:rPr lang="lv-LV" dirty="0" smtClean="0"/>
              <a:t>grupā dalībnieki mācās: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14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636912"/>
            <a:ext cx="363589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l"/>
            <a:r>
              <a:rPr lang="lv-LV" sz="2800" b="1" dirty="0" smtClean="0"/>
              <a:t>3) LŪGT un AIZLŪGT viens par otru, RŪPĒTIES viens par otru un par NETICĪGAJIEM </a:t>
            </a:r>
            <a:endParaRPr lang="en-US" sz="2800" dirty="0"/>
          </a:p>
        </p:txBody>
      </p:sp>
      <p:sp>
        <p:nvSpPr>
          <p:cNvPr id="8" name="Isosceles Triangle 7"/>
          <p:cNvSpPr/>
          <p:nvPr/>
        </p:nvSpPr>
        <p:spPr>
          <a:xfrm>
            <a:off x="2088232" y="2852936"/>
            <a:ext cx="4716016" cy="3816424"/>
          </a:xfrm>
          <a:prstGeom prst="triangl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51720" y="1268760"/>
            <a:ext cx="51845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lv-LV" sz="2800" b="1" dirty="0" smtClean="0"/>
              <a:t>1) </a:t>
            </a:r>
            <a:r>
              <a:rPr lang="lv-LV" sz="2800" b="1" smtClean="0"/>
              <a:t>Būt RŪPĪGIEM </a:t>
            </a:r>
            <a:r>
              <a:rPr lang="lv-LV" sz="2800" b="1" dirty="0" smtClean="0"/>
              <a:t>pret Dieva darbu IKDIENĀ un LIECINĀT par tiem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56548" y="2766407"/>
            <a:ext cx="44874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 algn="r"/>
            <a:r>
              <a:rPr lang="lv-LV" sz="2800" b="1" dirty="0" smtClean="0"/>
              <a:t>2) STUDĒT BĪBELI un FORMULĒT savas domas vārdos, skaidrāk  izteikt BĪBELES MĀCĪBAS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7310616" cy="1143000"/>
          </a:xfrm>
        </p:spPr>
        <p:txBody>
          <a:bodyPr/>
          <a:lstStyle/>
          <a:p>
            <a:pPr algn="ctr"/>
            <a:r>
              <a:rPr lang="lv-LV" b="1" dirty="0" smtClean="0"/>
              <a:t>Mazās </a:t>
            </a:r>
            <a:r>
              <a:rPr lang="lv-LV" b="1" dirty="0" smtClean="0"/>
              <a:t>grupiņas mērķi: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15</a:t>
            </a:fld>
            <a:endParaRPr lang="lv-LV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340768"/>
            <a:ext cx="543609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 algn="l">
              <a:spcBef>
                <a:spcPts val="1200"/>
              </a:spcBef>
              <a:buFont typeface="+mj-lt"/>
              <a:buAutoNum type="arabicPeriod"/>
            </a:pPr>
            <a:r>
              <a:rPr lang="lv-LV" sz="3200" dirty="0" smtClean="0"/>
              <a:t>Palīdzēt cilvēkiem </a:t>
            </a:r>
            <a:r>
              <a:rPr lang="lv-LV" sz="3200" b="1" dirty="0" smtClean="0"/>
              <a:t>sekot Jēzum </a:t>
            </a:r>
            <a:r>
              <a:rPr lang="lv-LV" sz="3200" dirty="0" smtClean="0"/>
              <a:t>un līdzināties</a:t>
            </a:r>
            <a:r>
              <a:rPr lang="lv-LV" sz="3200" b="1" dirty="0" smtClean="0"/>
              <a:t> Jēzum</a:t>
            </a:r>
            <a:r>
              <a:rPr lang="lv-LV" sz="3200" dirty="0" smtClean="0"/>
              <a:t>.</a:t>
            </a:r>
            <a:endParaRPr lang="en-US" sz="3200" dirty="0" smtClean="0"/>
          </a:p>
          <a:p>
            <a:pPr marL="514350" lvl="0" indent="-514350" algn="l">
              <a:spcBef>
                <a:spcPts val="1200"/>
              </a:spcBef>
              <a:buFont typeface="+mj-lt"/>
              <a:buAutoNum type="arabicPeriod"/>
            </a:pPr>
            <a:r>
              <a:rPr lang="lv-LV" sz="3200" b="1" dirty="0" smtClean="0"/>
              <a:t>Palīdzēt cilvēkiem praktizēt </a:t>
            </a:r>
            <a:r>
              <a:rPr lang="lv-LV" sz="3200" dirty="0" smtClean="0"/>
              <a:t>to, ko viņi </a:t>
            </a:r>
            <a:r>
              <a:rPr lang="lv-LV" sz="3200" b="1" dirty="0" smtClean="0"/>
              <a:t>zina</a:t>
            </a:r>
            <a:r>
              <a:rPr lang="lv-LV" sz="3200" dirty="0" smtClean="0"/>
              <a:t> un kam </a:t>
            </a:r>
            <a:r>
              <a:rPr lang="lv-LV" sz="3200" b="1" dirty="0" smtClean="0"/>
              <a:t>tic</a:t>
            </a:r>
            <a:r>
              <a:rPr lang="lv-LV" sz="3200" dirty="0" smtClean="0"/>
              <a:t>.</a:t>
            </a:r>
            <a:endParaRPr lang="en-US" sz="3200" dirty="0" smtClean="0"/>
          </a:p>
          <a:p>
            <a:pPr marL="514350" lvl="0" indent="-514350" algn="l">
              <a:spcBef>
                <a:spcPts val="1200"/>
              </a:spcBef>
              <a:buFont typeface="+mj-lt"/>
              <a:buAutoNum type="arabicPeriod"/>
            </a:pPr>
            <a:r>
              <a:rPr lang="lv-LV" sz="3200" b="1" dirty="0" smtClean="0"/>
              <a:t>Palīdzēt cilvēkiem ne tikai zināt Dieva vārdu</a:t>
            </a:r>
            <a:r>
              <a:rPr lang="lv-LV" sz="3200" dirty="0" smtClean="0"/>
              <a:t>, bet arī </a:t>
            </a:r>
            <a:r>
              <a:rPr lang="lv-LV" sz="3200" b="1" dirty="0" smtClean="0"/>
              <a:t>darīt to, ko tas saka</a:t>
            </a:r>
            <a:r>
              <a:rPr lang="lv-LV" sz="3200" dirty="0" smtClean="0"/>
              <a:t>.</a:t>
            </a:r>
            <a:endParaRPr lang="en-US" sz="3200" dirty="0" smtClean="0"/>
          </a:p>
        </p:txBody>
      </p:sp>
      <p:pic>
        <p:nvPicPr>
          <p:cNvPr id="7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76872"/>
            <a:ext cx="392392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4016"/>
            <a:ext cx="7668344" cy="836712"/>
          </a:xfrm>
        </p:spPr>
        <p:txBody>
          <a:bodyPr/>
          <a:lstStyle/>
          <a:p>
            <a:pPr algn="ctr"/>
            <a:r>
              <a:rPr lang="lv-LV" sz="4400" b="1" dirty="0" smtClean="0"/>
              <a:t>Mazās </a:t>
            </a:r>
            <a:r>
              <a:rPr lang="lv-LV" sz="4400" b="1" dirty="0" smtClean="0"/>
              <a:t>grupas noteikumi:</a:t>
            </a:r>
            <a:endParaRPr lang="en-US" sz="4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16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412776"/>
            <a:ext cx="61436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v-LV" sz="2800" b="1" dirty="0" smtClean="0"/>
              <a:t>Es runāju par sevi</a:t>
            </a:r>
            <a:r>
              <a:rPr lang="lv-LV" sz="2800" dirty="0" smtClean="0"/>
              <a:t>.</a:t>
            </a:r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139952" y="4581128"/>
            <a:ext cx="2736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514350" algn="l"/>
            <a:r>
              <a:rPr lang="lv-LV" sz="2800" b="1" dirty="0" smtClean="0"/>
              <a:t>4. Mēs </a:t>
            </a:r>
            <a:r>
              <a:rPr lang="lv-LV" sz="2800" b="1" dirty="0" smtClean="0"/>
              <a:t>atbalstam un aizlūdzam viens par otru</a:t>
            </a:r>
            <a:r>
              <a:rPr lang="lv-LV" sz="2800" dirty="0" smtClean="0"/>
              <a:t>. </a:t>
            </a:r>
            <a:endParaRPr lang="lv-LV" sz="2800" dirty="0" smtClean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923928" y="1466781"/>
            <a:ext cx="52200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-514350" algn="l"/>
            <a:r>
              <a:rPr lang="lv-LV" sz="2800" b="1" dirty="0" smtClean="0"/>
              <a:t>2. Konfidencialitāte</a:t>
            </a:r>
            <a:r>
              <a:rPr lang="lv-LV" sz="2800" dirty="0" smtClean="0"/>
              <a:t>. Viss </a:t>
            </a:r>
            <a:r>
              <a:rPr lang="lv-LV" sz="2800" dirty="0" smtClean="0"/>
              <a:t>privātais ko </a:t>
            </a:r>
            <a:r>
              <a:rPr lang="lv-LV" sz="2800" dirty="0" smtClean="0"/>
              <a:t>runājam paliek grupā.</a:t>
            </a:r>
            <a:endParaRPr lang="en-US" sz="2800" dirty="0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4293096"/>
            <a:ext cx="38884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 algn="l"/>
            <a:r>
              <a:rPr lang="lv-LV" sz="2800" b="1" dirty="0" smtClean="0"/>
              <a:t>3. Otrs ir kā dāvana.</a:t>
            </a:r>
          </a:p>
          <a:p>
            <a:pPr marL="514350" lvl="0" indent="-514350" algn="l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12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2448033" cy="194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Content Placeholder 6" descr="leader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3751878" cy="2125861"/>
          </a:xfrm>
        </p:spPr>
      </p:pic>
      <p:pic>
        <p:nvPicPr>
          <p:cNvPr id="15" name="Picture 14" descr="gif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797152"/>
            <a:ext cx="2376264" cy="1882642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221088"/>
            <a:ext cx="1944216" cy="24841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7310616" cy="1143000"/>
          </a:xfrm>
        </p:spPr>
        <p:txBody>
          <a:bodyPr/>
          <a:lstStyle/>
          <a:p>
            <a:pPr algn="ctr"/>
            <a:r>
              <a:rPr lang="lv-LV" b="1" dirty="0" smtClean="0"/>
              <a:t>Sadraudzība ar mērķi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17</a:t>
            </a:fld>
            <a:endParaRPr lang="lv-LV" dirty="0"/>
          </a:p>
        </p:txBody>
      </p:sp>
      <p:pic>
        <p:nvPicPr>
          <p:cNvPr id="6" name="Picture 5" descr="2021-10-14 18.40.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11406"/>
            <a:ext cx="7128792" cy="534659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35496" y="908720"/>
            <a:ext cx="4608512" cy="165618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lv-LV" sz="2400" dirty="0" smtClean="0"/>
              <a:t>Un, kad </a:t>
            </a:r>
            <a:r>
              <a:rPr lang="lv-LV" sz="2400" dirty="0" smtClean="0"/>
              <a:t>Jēzus </a:t>
            </a:r>
            <a:r>
              <a:rPr lang="lv-LV" sz="2400" dirty="0" smtClean="0"/>
              <a:t>bija viens pats, tad tie, kas līdz ar tiem divpadsmit bija pie Viņa, Viņam vaicāja par līdzībām</a:t>
            </a:r>
            <a:r>
              <a:rPr lang="lv-LV" sz="2400" dirty="0" smtClean="0"/>
              <a:t>. (Mk.4:10)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752528" y="1772816"/>
            <a:ext cx="4211960" cy="8640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lv-LV" sz="2400" i="1" dirty="0" smtClean="0"/>
              <a:t>Saviem mācekļiem Viņš visu īpaši izskaidroja</a:t>
            </a:r>
            <a:r>
              <a:rPr lang="lv-LV" sz="2400" dirty="0" smtClean="0"/>
              <a:t>.” (</a:t>
            </a:r>
            <a:r>
              <a:rPr lang="lv-LV" sz="2400" dirty="0" err="1" smtClean="0"/>
              <a:t>Mk</a:t>
            </a:r>
            <a:r>
              <a:rPr lang="lv-LV" sz="2400" dirty="0" smtClean="0"/>
              <a:t> 4:34)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18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52536" y="98072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>
                <a:solidFill>
                  <a:srgbClr val="FF0000"/>
                </a:solidFill>
              </a:rPr>
              <a:t>Pieaudz kā Jēzus māceklis</a:t>
            </a:r>
          </a:p>
          <a:p>
            <a:pPr algn="ctr"/>
            <a:r>
              <a:rPr lang="lv-LV" sz="3200" b="1" dirty="0" smtClean="0">
                <a:solidFill>
                  <a:srgbClr val="FF0000"/>
                </a:solidFill>
              </a:rPr>
              <a:t> </a:t>
            </a:r>
            <a:r>
              <a:rPr lang="lv-LV" sz="3200" b="1" dirty="0" smtClean="0">
                <a:solidFill>
                  <a:srgbClr val="FF0000"/>
                </a:solidFill>
              </a:rPr>
              <a:t>kopā ar brāļiem un māsām Kristū</a:t>
            </a:r>
            <a:endParaRPr lang="lv-LV" sz="2800" b="1" dirty="0">
              <a:solidFill>
                <a:srgbClr val="FF0000"/>
              </a:solidFill>
            </a:endParaRPr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0" y="260648"/>
            <a:ext cx="8244408" cy="621035"/>
          </a:xfrm>
        </p:spPr>
        <p:txBody>
          <a:bodyPr/>
          <a:lstStyle/>
          <a:p>
            <a:pPr algn="ctr"/>
            <a:r>
              <a:rPr lang="lv-LV" b="1" dirty="0" smtClean="0"/>
              <a:t>Pievienojies </a:t>
            </a:r>
            <a:r>
              <a:rPr lang="lv-LV" b="1" dirty="0" smtClean="0"/>
              <a:t>Bībeles </a:t>
            </a:r>
            <a:r>
              <a:rPr lang="lv-LV" b="1" dirty="0" smtClean="0"/>
              <a:t>grupiņai</a:t>
            </a:r>
            <a:endParaRPr lang="en-US" dirty="0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584" y="2063750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Vecumniekos</a:t>
            </a:r>
          </a:p>
          <a:p>
            <a:pPr algn="ctr"/>
            <a:r>
              <a:rPr lang="lv-LV" sz="3200" b="1" dirty="0" smtClean="0"/>
              <a:t>otrdienās</a:t>
            </a:r>
            <a:endParaRPr lang="en-US" sz="3200" b="1" dirty="0"/>
          </a:p>
        </p:txBody>
      </p:sp>
      <p:pic>
        <p:nvPicPr>
          <p:cNvPr id="12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982" y="3212976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5"/>
          <p:cNvSpPr txBox="1">
            <a:spLocks/>
          </p:cNvSpPr>
          <p:nvPr/>
        </p:nvSpPr>
        <p:spPr bwMode="auto">
          <a:xfrm>
            <a:off x="0" y="6093296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Vai tev ir sava Bībeles grupiņa</a:t>
            </a:r>
            <a:r>
              <a:rPr kumimoji="0" lang="lv-LV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292080" y="2060848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Stelpē</a:t>
            </a:r>
          </a:p>
          <a:p>
            <a:pPr algn="ctr"/>
            <a:r>
              <a:rPr lang="lv-LV" sz="3200" b="1" dirty="0" smtClean="0"/>
              <a:t>ceturtdienās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4800" b="0" dirty="0" smtClean="0"/>
              <a:t>Un Dieva miers, kas ir augstāks par visu saprašanu lai pasargā jūsu sirdis un jūsu domas. Āmen</a:t>
            </a:r>
            <a:br>
              <a:rPr lang="lv-LV" sz="4800" b="0" dirty="0" smtClean="0"/>
            </a:br>
            <a:endParaRPr lang="lv-LV" sz="4800" b="0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265238"/>
          </a:xfrm>
        </p:spPr>
        <p:txBody>
          <a:bodyPr/>
          <a:lstStyle/>
          <a:p>
            <a:pPr algn="ctr"/>
            <a:r>
              <a:rPr lang="lv-LV" sz="4800" dirty="0" smtClean="0"/>
              <a:t>Mazo grupu nozīme</a:t>
            </a:r>
            <a:endParaRPr lang="en-GB" sz="48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56792"/>
            <a:ext cx="6588224" cy="1871662"/>
          </a:xfrm>
        </p:spPr>
        <p:txBody>
          <a:bodyPr/>
          <a:lstStyle/>
          <a:p>
            <a:pPr>
              <a:buClr>
                <a:srgbClr val="969696"/>
              </a:buClr>
              <a:buSzPct val="75000"/>
            </a:pPr>
            <a:r>
              <a:rPr lang="lv-LV" sz="4000" dirty="0" smtClean="0"/>
              <a:t>Mums šodien </a:t>
            </a:r>
            <a:r>
              <a:rPr lang="lv-LV" sz="4000" dirty="0" smtClean="0"/>
              <a:t>baznīcās ir </a:t>
            </a:r>
            <a:r>
              <a:rPr lang="lv-LV" sz="4000" dirty="0" smtClean="0"/>
              <a:t>Jēzus vēsts</a:t>
            </a:r>
            <a:r>
              <a:rPr lang="lv-LV" sz="4000" dirty="0" smtClean="0"/>
              <a:t>, bet </a:t>
            </a:r>
            <a:r>
              <a:rPr lang="lv-LV" sz="4000" dirty="0" smtClean="0"/>
              <a:t>nav Jēzus metode.</a:t>
            </a:r>
          </a:p>
          <a:p>
            <a:pPr>
              <a:buClr>
                <a:srgbClr val="969696"/>
              </a:buClr>
              <a:buSzPct val="75000"/>
            </a:pPr>
            <a:endParaRPr lang="lv-LV" sz="4000" dirty="0" smtClean="0"/>
          </a:p>
          <a:p>
            <a:pPr>
              <a:buClr>
                <a:srgbClr val="969696"/>
              </a:buClr>
              <a:buSzPct val="75000"/>
            </a:pPr>
            <a:r>
              <a:rPr lang="lv-LV" sz="4000" dirty="0" smtClean="0"/>
              <a:t>Jēzus lielākoties bija kopā ar 12 mācekļiem mazā grupā.</a:t>
            </a:r>
            <a:endParaRPr lang="en-US" sz="4000" dirty="0" smtClean="0"/>
          </a:p>
          <a:p>
            <a:pPr>
              <a:buClr>
                <a:srgbClr val="969696"/>
              </a:buClr>
              <a:buSzPct val="75000"/>
              <a:buFont typeface="Wingdings" pitchFamily="2" charset="2"/>
              <a:buChar char="§"/>
            </a:pPr>
            <a:endParaRPr lang="lv-LV" sz="3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36ED37-6B0E-424F-883E-7D5847B57AD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6024"/>
            <a:ext cx="9144000" cy="6926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No kā sastāvēja Jēzus kalpošana?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88024" y="1484784"/>
            <a:ext cx="435597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3200" b="1" dirty="0" smtClean="0"/>
              <a:t>73% Jēzus pavadīja ar dažiem cilvēkiem </a:t>
            </a:r>
            <a:r>
              <a:rPr lang="lv-LV" sz="3200" dirty="0" smtClean="0"/>
              <a:t>(46 notikumos)</a:t>
            </a:r>
          </a:p>
          <a:p>
            <a:pPr algn="l">
              <a:buFont typeface="Arial" pitchFamily="34" charset="0"/>
              <a:buChar char="•"/>
            </a:pPr>
            <a:endParaRPr lang="lv-LV" sz="1000" dirty="0" smtClean="0"/>
          </a:p>
          <a:p>
            <a:pPr algn="l">
              <a:buFont typeface="Arial" pitchFamily="34" charset="0"/>
              <a:buChar char="•"/>
            </a:pPr>
            <a:r>
              <a:rPr lang="lv-LV" sz="3200" dirty="0" smtClean="0"/>
              <a:t>Mēs - </a:t>
            </a:r>
            <a:r>
              <a:rPr lang="lv-LV" sz="3200" b="1" dirty="0" smtClean="0"/>
              <a:t>25 % dažiem cilvēkiem</a:t>
            </a:r>
            <a:r>
              <a:rPr lang="lv-LV" sz="3200" dirty="0" smtClean="0"/>
              <a:t>.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0" y="1268760"/>
            <a:ext cx="468052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3200" b="1" dirty="0" smtClean="0"/>
              <a:t>27% viņš pavadīja ar pūli </a:t>
            </a:r>
            <a:r>
              <a:rPr lang="lv-LV" sz="3200" dirty="0" smtClean="0"/>
              <a:t>(17 notikumi).</a:t>
            </a:r>
          </a:p>
          <a:p>
            <a:pPr algn="l">
              <a:buFont typeface="Arial" pitchFamily="34" charset="0"/>
              <a:buChar char="•"/>
            </a:pPr>
            <a:endParaRPr lang="en-US" sz="1000" dirty="0" smtClean="0"/>
          </a:p>
          <a:p>
            <a:pPr algn="l">
              <a:buFont typeface="Arial" pitchFamily="34" charset="0"/>
              <a:buChar char="•"/>
            </a:pPr>
            <a:r>
              <a:rPr lang="lv-LV" sz="3200" dirty="0" smtClean="0"/>
              <a:t>Mēs otrādāk – </a:t>
            </a:r>
            <a:r>
              <a:rPr lang="lv-LV" sz="3200" b="1" dirty="0" smtClean="0"/>
              <a:t>75% gatavojamies uz dievkalpojumu</a:t>
            </a:r>
            <a:endParaRPr lang="en-US" sz="3200" dirty="0"/>
          </a:p>
        </p:txBody>
      </p:sp>
      <p:pic>
        <p:nvPicPr>
          <p:cNvPr id="7" name="Picture 2" descr="What Can We Learn From Jesus' Feeding of the 5,000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0610"/>
            <a:ext cx="4427984" cy="2897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Jesus Teaches Disciples"/>
          <p:cNvPicPr>
            <a:picLocks noChangeAspect="1" noChangeArrowheads="1"/>
          </p:cNvPicPr>
          <p:nvPr/>
        </p:nvPicPr>
        <p:blipFill>
          <a:blip r:embed="rId3" cstate="print"/>
          <a:srcRect r="8020"/>
          <a:stretch>
            <a:fillRect/>
          </a:stretch>
        </p:blipFill>
        <p:spPr bwMode="auto">
          <a:xfrm>
            <a:off x="4939614" y="4005064"/>
            <a:ext cx="4204386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" y="2370361"/>
            <a:ext cx="7343775" cy="84613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2300660"/>
            <a:ext cx="8785225" cy="4406900"/>
          </a:xfrm>
        </p:spPr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b="32150"/>
          <a:stretch>
            <a:fillRect/>
          </a:stretch>
        </p:blipFill>
        <p:spPr bwMode="auto">
          <a:xfrm>
            <a:off x="1" y="2232248"/>
            <a:ext cx="9143999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213285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000" b="1" dirty="0" smtClean="0"/>
              <a:t>Jēzus mācīja visus 5000 (zināšanas): 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0" y="4437112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000" b="1" dirty="0" smtClean="0"/>
              <a:t>Jēzus darīja par mācekļiem grupu 12 (raksturs):</a:t>
            </a:r>
            <a:endParaRPr lang="en-US" sz="30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759633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Mazo 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bībeles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grupu 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nozīme</a:t>
            </a:r>
            <a:endParaRPr kumimoji="0" lang="en-GB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496" y="620688"/>
            <a:ext cx="7524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dirty="0" smtClean="0"/>
              <a:t>“</a:t>
            </a:r>
            <a:r>
              <a:rPr lang="lv-LV" sz="2800" i="1" dirty="0" smtClean="0"/>
              <a:t>Bez </a:t>
            </a:r>
            <a:r>
              <a:rPr lang="lv-LV" sz="2800" i="1" dirty="0" smtClean="0"/>
              <a:t>līdzībām Jēzus uz tiem neko nerunāja; bet Saviem mācekļiem Viņš visu īpaši izskaidroja</a:t>
            </a:r>
            <a:r>
              <a:rPr lang="lv-LV" sz="2800" dirty="0" smtClean="0"/>
              <a:t>.” (</a:t>
            </a:r>
            <a:r>
              <a:rPr lang="lv-LV" sz="2800" dirty="0" err="1" smtClean="0"/>
              <a:t>Mk</a:t>
            </a:r>
            <a:r>
              <a:rPr lang="lv-LV" sz="2800" dirty="0" smtClean="0"/>
              <a:t> 4:34)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596336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dirty="0" smtClean="0"/>
              <a:t>46 Dienu no dienas tie vienprātībā pulcējās </a:t>
            </a:r>
            <a:r>
              <a:rPr lang="lv-LV" sz="2800" b="1" i="1" dirty="0" smtClean="0"/>
              <a:t>templī</a:t>
            </a:r>
            <a:r>
              <a:rPr lang="lv-LV" sz="2800" i="1" dirty="0" smtClean="0"/>
              <a:t>; bet </a:t>
            </a:r>
            <a:r>
              <a:rPr lang="lv-LV" sz="2800" b="1" i="1" dirty="0" smtClean="0"/>
              <a:t>mājās</a:t>
            </a:r>
            <a:r>
              <a:rPr lang="lv-LV" sz="2800" i="1" dirty="0" smtClean="0"/>
              <a:t> tie lauza maizi un kopīgi ēda līksmībā un sirds vienkāršībā. (Ap.d.2:46)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00808"/>
            <a:ext cx="49320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l">
              <a:buFontTx/>
              <a:buChar char="•"/>
            </a:pPr>
            <a:r>
              <a:rPr lang="lv-LV" sz="2800" b="1" dirty="0" smtClean="0"/>
              <a:t>Lielas sanākšanas </a:t>
            </a:r>
            <a:r>
              <a:rPr lang="lv-LV" sz="2800" dirty="0" smtClean="0"/>
              <a:t>(</a:t>
            </a:r>
            <a:r>
              <a:rPr lang="lv-LV" sz="2800" b="1" dirty="0" smtClean="0"/>
              <a:t>templī</a:t>
            </a:r>
            <a:r>
              <a:rPr lang="lv-LV" sz="2800" dirty="0" smtClean="0"/>
              <a:t>)</a:t>
            </a:r>
            <a:endParaRPr lang="en-US" sz="2800" dirty="0" smtClean="0"/>
          </a:p>
          <a:p>
            <a:pPr algn="l">
              <a:buFontTx/>
              <a:buChar char="•"/>
            </a:pPr>
            <a:r>
              <a:rPr lang="lv-LV" sz="2800" b="1" dirty="0" smtClean="0"/>
              <a:t>Dievkalpojumā</a:t>
            </a:r>
            <a:r>
              <a:rPr lang="lv-LV" sz="2800" dirty="0" smtClean="0"/>
              <a:t> ir </a:t>
            </a:r>
            <a:r>
              <a:rPr lang="lv-LV" sz="2800" b="1" dirty="0" smtClean="0"/>
              <a:t>grūti</a:t>
            </a:r>
            <a:r>
              <a:rPr lang="lv-LV" sz="2800" dirty="0" smtClean="0"/>
              <a:t> veidot </a:t>
            </a:r>
            <a:r>
              <a:rPr lang="lv-LV" sz="2800" b="1" dirty="0" smtClean="0"/>
              <a:t>attiecības ar tuvākajiem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1029" name="Picture 5" descr="Attēlu rezultāti vaicājumam “small group”"/>
          <p:cNvPicPr>
            <a:picLocks noChangeAspect="1" noChangeArrowheads="1"/>
          </p:cNvPicPr>
          <p:nvPr/>
        </p:nvPicPr>
        <p:blipFill>
          <a:blip r:embed="rId2" cstate="print"/>
          <a:srcRect r="31191"/>
          <a:stretch>
            <a:fillRect/>
          </a:stretch>
        </p:blipFill>
        <p:spPr bwMode="auto">
          <a:xfrm flipH="1">
            <a:off x="5292080" y="3933056"/>
            <a:ext cx="335755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60032" y="1700808"/>
            <a:ext cx="4788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l">
              <a:buFontTx/>
              <a:buChar char="•"/>
            </a:pPr>
            <a:r>
              <a:rPr lang="lv-LV" sz="2800" b="1" dirty="0" smtClean="0"/>
              <a:t>Mazās tikšanās</a:t>
            </a:r>
            <a:r>
              <a:rPr lang="lv-LV" sz="2800" dirty="0" smtClean="0"/>
              <a:t> (</a:t>
            </a:r>
            <a:r>
              <a:rPr lang="lv-LV" sz="2800" b="1" dirty="0" smtClean="0"/>
              <a:t>mājās</a:t>
            </a:r>
            <a:r>
              <a:rPr lang="lv-LV" sz="2800" dirty="0" smtClean="0"/>
              <a:t>)</a:t>
            </a:r>
            <a:endParaRPr lang="en-US" sz="2800" dirty="0" smtClean="0"/>
          </a:p>
          <a:p>
            <a:pPr algn="l">
              <a:buFontTx/>
              <a:buChar char="•"/>
            </a:pPr>
            <a:r>
              <a:rPr lang="lv-LV" sz="2800" b="1" dirty="0" smtClean="0"/>
              <a:t>Mājās</a:t>
            </a:r>
            <a:r>
              <a:rPr lang="lv-LV" sz="2800" dirty="0" smtClean="0"/>
              <a:t> viņi varēja </a:t>
            </a:r>
            <a:r>
              <a:rPr lang="lv-LV" sz="2800" b="1" dirty="0" smtClean="0"/>
              <a:t>veidot attiecības ar Dievu </a:t>
            </a:r>
            <a:r>
              <a:rPr lang="lv-LV" sz="2800" dirty="0" smtClean="0"/>
              <a:t>un </a:t>
            </a:r>
            <a:r>
              <a:rPr lang="lv-LV" sz="2800" b="1" dirty="0" smtClean="0"/>
              <a:t>tuvākajiem</a:t>
            </a:r>
            <a:r>
              <a:rPr lang="lv-LV" sz="2800" dirty="0" smtClean="0"/>
              <a:t>. 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5063"/>
            <a:ext cx="4788024" cy="285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/>
          <a:lstStyle/>
          <a:p>
            <a:r>
              <a:rPr lang="lv-LV" b="1" dirty="0" smtClean="0"/>
              <a:t>Dievkalpojums un mazās grupas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6</a:t>
            </a:fld>
            <a:endParaRPr lang="lv-LV"/>
          </a:p>
        </p:txBody>
      </p:sp>
      <p:pic>
        <p:nvPicPr>
          <p:cNvPr id="2050" name="Picture 2" descr="Attēlu rezultāti vaicājumam “bird flying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732" y="1785926"/>
            <a:ext cx="8500110" cy="478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357290" y="4857760"/>
            <a:ext cx="2286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4000" b="1" dirty="0" smtClean="0"/>
              <a:t>Mazās grupas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628" y="371475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600" b="1" dirty="0" smtClean="0"/>
              <a:t>Dievkalpojums</a:t>
            </a:r>
            <a:endParaRPr lang="en-US" sz="36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6024" y="1339800"/>
            <a:ext cx="759633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46 Dienu no dienas tie vienprātībā pulcējās </a:t>
            </a:r>
            <a:r>
              <a:rPr kumimoji="0" lang="lv-LV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templī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bet </a:t>
            </a:r>
            <a:r>
              <a:rPr kumimoji="0" lang="lv-LV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mājās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tie lauza maizi un kopīgi ēda līksmībā un sirds vienkāršībā. (Ap.d.2:46)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68344" cy="1143000"/>
          </a:xfrm>
        </p:spPr>
        <p:txBody>
          <a:bodyPr/>
          <a:lstStyle/>
          <a:p>
            <a:pPr algn="ctr"/>
            <a:r>
              <a:rPr lang="lv-LV" sz="4000" b="1" dirty="0" smtClean="0"/>
              <a:t>Māceklības veidošana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7</a:t>
            </a:fld>
            <a:endParaRPr lang="lv-LV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433682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Svarīgas patiesības, kas jāzina par to, kā tiek veidoti mācekļi: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Efektīvi </a:t>
            </a:r>
            <a:r>
              <a:rPr lang="lv-LV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veido</a:t>
            </a: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 mācekļus </a:t>
            </a:r>
            <a:r>
              <a:rPr kumimoji="0" lang="lv-LV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lielā grupā ir ļoti grūti</a:t>
            </a: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pat </a:t>
            </a:r>
            <a:r>
              <a:rPr kumimoji="0" lang="lv-LV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neiespējami</a:t>
            </a: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v-LV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Mācekļus nevar izskolot tikai ar mācīšanas palīdzību</a:t>
            </a: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Vajag </a:t>
            </a:r>
            <a:r>
              <a:rPr kumimoji="0" lang="lv-LV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dzīvu piemēru </a:t>
            </a:r>
            <a:r>
              <a:rPr kumimoji="0" lang="lv-LV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un aktīvu līdzdarbību.</a:t>
            </a:r>
            <a:endParaRPr kumimoji="0" lang="lv-LV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Jesus Teaches Disciples"/>
          <p:cNvPicPr>
            <a:picLocks noChangeAspect="1" noChangeArrowheads="1"/>
          </p:cNvPicPr>
          <p:nvPr/>
        </p:nvPicPr>
        <p:blipFill>
          <a:blip r:embed="rId2" cstate="print"/>
          <a:srcRect r="8020"/>
          <a:stretch>
            <a:fillRect/>
          </a:stretch>
        </p:blipFill>
        <p:spPr bwMode="auto">
          <a:xfrm>
            <a:off x="1403648" y="3861048"/>
            <a:ext cx="669674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72518" cy="1124744"/>
          </a:xfrm>
        </p:spPr>
        <p:txBody>
          <a:bodyPr/>
          <a:lstStyle/>
          <a:p>
            <a:r>
              <a:rPr lang="lv-LV" b="1" dirty="0" smtClean="0"/>
              <a:t>Mācīšana un mācekļu darīšana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8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254239"/>
            <a:ext cx="42119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Mācīšana</a:t>
            </a:r>
            <a:r>
              <a:rPr lang="lv-LV" sz="2800" dirty="0" smtClean="0"/>
              <a:t> – </a:t>
            </a:r>
            <a:r>
              <a:rPr lang="lv-LV" sz="2800" b="1" dirty="0" smtClean="0"/>
              <a:t>viens runā </a:t>
            </a:r>
            <a:r>
              <a:rPr lang="lv-LV" sz="2800" dirty="0" smtClean="0"/>
              <a:t>un </a:t>
            </a:r>
            <a:r>
              <a:rPr lang="lv-LV" sz="2800" b="1" dirty="0" smtClean="0"/>
              <a:t>pārējie klausās</a:t>
            </a:r>
            <a:r>
              <a:rPr lang="lv-LV" sz="2800" dirty="0" smtClean="0"/>
              <a:t>.</a:t>
            </a:r>
            <a:endParaRPr lang="en-US" sz="2800" dirty="0" smtClean="0"/>
          </a:p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Mācīšanā</a:t>
            </a:r>
            <a:r>
              <a:rPr lang="lv-LV" sz="2800" dirty="0" smtClean="0"/>
              <a:t> mēs </a:t>
            </a:r>
            <a:r>
              <a:rPr lang="lv-LV" sz="2800" b="1" dirty="0" smtClean="0"/>
              <a:t>uzzinām</a:t>
            </a:r>
            <a:r>
              <a:rPr lang="lv-LV" sz="2800" dirty="0" smtClean="0"/>
              <a:t> ko </a:t>
            </a:r>
            <a:r>
              <a:rPr lang="lv-LV" sz="2800" b="1" dirty="0" smtClean="0"/>
              <a:t>darīt</a:t>
            </a:r>
            <a:r>
              <a:rPr lang="lv-LV" sz="2800" dirty="0" smtClean="0"/>
              <a:t>, bet </a:t>
            </a:r>
            <a:r>
              <a:rPr lang="lv-LV" sz="2800" b="1" dirty="0" smtClean="0"/>
              <a:t>mēs paliekam vieni paši to pildot</a:t>
            </a:r>
            <a:r>
              <a:rPr lang="lv-LV" sz="2800" dirty="0" smtClean="0"/>
              <a:t>.</a:t>
            </a:r>
            <a:endParaRPr lang="lv-LV" sz="2800" dirty="0" smtClean="0"/>
          </a:p>
        </p:txBody>
      </p:sp>
      <p:pic>
        <p:nvPicPr>
          <p:cNvPr id="33796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643314"/>
            <a:ext cx="421196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preach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511184"/>
            <a:ext cx="3230184" cy="32301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4008" y="1484784"/>
            <a:ext cx="4283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Mācekļu veidošana </a:t>
            </a:r>
            <a:r>
              <a:rPr lang="lv-LV" sz="2800" dirty="0" smtClean="0"/>
              <a:t>– ka </a:t>
            </a:r>
            <a:r>
              <a:rPr lang="lv-LV" sz="2800" b="1" dirty="0" smtClean="0"/>
              <a:t>visi sēžam aplī</a:t>
            </a:r>
            <a:r>
              <a:rPr lang="lv-LV" sz="2800" dirty="0" smtClean="0"/>
              <a:t>, </a:t>
            </a:r>
            <a:r>
              <a:rPr lang="lv-LV" sz="2800" b="1" dirty="0" smtClean="0"/>
              <a:t>visi runājam</a:t>
            </a:r>
            <a:r>
              <a:rPr lang="lv-LV" sz="2800" dirty="0" smtClean="0"/>
              <a:t>, jautājam, </a:t>
            </a:r>
            <a:r>
              <a:rPr lang="lv-LV" sz="2800" b="1" dirty="0" smtClean="0"/>
              <a:t>kopā lūdzam </a:t>
            </a:r>
            <a:r>
              <a:rPr lang="lv-LV" sz="2800" dirty="0" smtClean="0"/>
              <a:t>un </a:t>
            </a:r>
            <a:r>
              <a:rPr lang="lv-LV" sz="2800" b="1" dirty="0" smtClean="0"/>
              <a:t>viens otru atbalstam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96336" cy="1124744"/>
          </a:xfrm>
        </p:spPr>
        <p:txBody>
          <a:bodyPr/>
          <a:lstStyle/>
          <a:p>
            <a:pPr algn="ctr"/>
            <a:r>
              <a:rPr lang="lv-LV" b="1" dirty="0" smtClean="0"/>
              <a:t>Mācīšana un mācekļu darīšana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9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83392"/>
            <a:ext cx="47160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No</a:t>
            </a:r>
            <a:r>
              <a:rPr lang="lv-LV" sz="2800" dirty="0" smtClean="0"/>
              <a:t> </a:t>
            </a:r>
            <a:r>
              <a:rPr lang="lv-LV" sz="2800" b="1" dirty="0" smtClean="0"/>
              <a:t>kanceles</a:t>
            </a:r>
            <a:r>
              <a:rPr lang="lv-LV" sz="2800" dirty="0" smtClean="0"/>
              <a:t> </a:t>
            </a:r>
            <a:r>
              <a:rPr lang="lv-LV" sz="2800" b="1" dirty="0" smtClean="0"/>
              <a:t>nav tuvuma</a:t>
            </a:r>
            <a:r>
              <a:rPr lang="lv-LV" sz="2800" dirty="0" smtClean="0"/>
              <a:t>.</a:t>
            </a:r>
            <a:endParaRPr lang="en-US" sz="2800" dirty="0" smtClean="0"/>
          </a:p>
          <a:p>
            <a:pPr algn="l">
              <a:buFont typeface="Arial" pitchFamily="34" charset="0"/>
              <a:buChar char="•"/>
            </a:pPr>
            <a:r>
              <a:rPr lang="lv-LV" sz="2800" dirty="0" smtClean="0"/>
              <a:t>Kad mēs viens otru </a:t>
            </a:r>
            <a:r>
              <a:rPr lang="lv-LV" sz="2800" b="1" dirty="0" smtClean="0"/>
              <a:t>nepazīstam</a:t>
            </a:r>
            <a:r>
              <a:rPr lang="lv-LV" sz="2800" dirty="0" smtClean="0"/>
              <a:t>, mēs </a:t>
            </a:r>
            <a:r>
              <a:rPr lang="lv-LV" sz="2800" b="1" dirty="0" smtClean="0"/>
              <a:t>nelūdzam</a:t>
            </a:r>
            <a:r>
              <a:rPr lang="lv-LV" sz="2800" dirty="0" smtClean="0"/>
              <a:t> pēc </a:t>
            </a:r>
            <a:r>
              <a:rPr lang="lv-LV" sz="2800" b="1" dirty="0" smtClean="0"/>
              <a:t>palīdzības</a:t>
            </a:r>
            <a:r>
              <a:rPr lang="lv-LV" sz="2800" dirty="0" smtClean="0"/>
              <a:t>,   jo mums ir </a:t>
            </a:r>
            <a:r>
              <a:rPr lang="lv-LV" sz="2800" b="1" dirty="0" smtClean="0"/>
              <a:t>kauns</a:t>
            </a:r>
            <a:r>
              <a:rPr lang="lv-LV" sz="2800" dirty="0" smtClean="0"/>
              <a:t> no </a:t>
            </a:r>
            <a:r>
              <a:rPr lang="lv-LV" sz="2800" b="1" dirty="0" smtClean="0"/>
              <a:t>citiem</a:t>
            </a:r>
            <a:r>
              <a:rPr lang="lv-LV" sz="2800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33796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4000496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38" name="Picture 2" descr="Attēlu rezultāti vaicājumam “preaching pulpit people clipart”"/>
          <p:cNvPicPr>
            <a:picLocks noChangeAspect="1" noChangeArrowheads="1"/>
          </p:cNvPicPr>
          <p:nvPr/>
        </p:nvPicPr>
        <p:blipFill>
          <a:blip r:embed="rId3" cstate="print"/>
          <a:srcRect l="17789" t="8571" r="18749"/>
          <a:stretch>
            <a:fillRect/>
          </a:stretch>
        </p:blipFill>
        <p:spPr bwMode="auto">
          <a:xfrm>
            <a:off x="467544" y="3573016"/>
            <a:ext cx="3571900" cy="304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016" y="1543432"/>
            <a:ext cx="48245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2800" b="1" dirty="0" smtClean="0"/>
              <a:t>Mazajā grupā </a:t>
            </a:r>
            <a:r>
              <a:rPr lang="lv-LV" sz="2800" dirty="0" smtClean="0"/>
              <a:t>ir </a:t>
            </a:r>
            <a:r>
              <a:rPr lang="lv-LV" sz="2800" b="1" dirty="0" smtClean="0"/>
              <a:t>tuvums</a:t>
            </a:r>
            <a:r>
              <a:rPr lang="lv-LV" sz="2800" dirty="0" smtClean="0"/>
              <a:t>.</a:t>
            </a:r>
            <a:endParaRPr lang="en-US" sz="2800" dirty="0" smtClean="0"/>
          </a:p>
          <a:p>
            <a:pPr algn="l">
              <a:buFont typeface="Arial" pitchFamily="34" charset="0"/>
              <a:buChar char="•"/>
            </a:pPr>
            <a:r>
              <a:rPr lang="lv-LV" sz="2800" dirty="0" smtClean="0"/>
              <a:t>Mazajā grupā rodas vieta, kur var </a:t>
            </a:r>
            <a:r>
              <a:rPr lang="lv-LV" sz="2800" b="1" dirty="0" smtClean="0"/>
              <a:t>sacīt patiesību viens otram</a:t>
            </a:r>
            <a:r>
              <a:rPr lang="lv-LV" sz="2800" dirty="0" smtClean="0"/>
              <a:t>.</a:t>
            </a:r>
            <a:endParaRPr lang="en-US" sz="2800" dirty="0" smtClean="0"/>
          </a:p>
          <a:p>
            <a:pPr algn="l">
              <a:buFont typeface="Arial" pitchFamily="34" charset="0"/>
              <a:buChar char="•"/>
            </a:pPr>
            <a:endParaRPr lang="lv-LV" sz="2800" dirty="0" smtClean="0"/>
          </a:p>
          <a:p>
            <a:pPr algn="l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Glass design template">
  <a:themeElements>
    <a:clrScheme name="Glass design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design template</Template>
  <TotalTime>11586</TotalTime>
  <Words>735</Words>
  <Application>Microsoft Office PowerPoint</Application>
  <PresentationFormat>On-screen Show (4:3)</PresentationFormat>
  <Paragraphs>110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Glass design template</vt:lpstr>
      <vt:lpstr>Ap.d.2:46-47 Mācekļu darīšana</vt:lpstr>
      <vt:lpstr>Mazo grupu nozīme</vt:lpstr>
      <vt:lpstr>No kā sastāvēja Jēzus kalpošana?</vt:lpstr>
      <vt:lpstr>Slide 4</vt:lpstr>
      <vt:lpstr>Slide 5</vt:lpstr>
      <vt:lpstr>Dievkalpojums un mazās grupas</vt:lpstr>
      <vt:lpstr>Māceklības veidošana</vt:lpstr>
      <vt:lpstr>Mācīšana un mācekļu darīšana</vt:lpstr>
      <vt:lpstr>Mācīšana un mācekļu darīšana</vt:lpstr>
      <vt:lpstr>Mācīšana un mācekļu darīšana</vt:lpstr>
      <vt:lpstr>AA pieredze un mūsu pieredze</vt:lpstr>
      <vt:lpstr>Mazās grupas modelis</vt:lpstr>
      <vt:lpstr>Mazās grupas māca: </vt:lpstr>
      <vt:lpstr>Mazā grupā dalībnieki mācās: </vt:lpstr>
      <vt:lpstr>Mazās grupiņas mērķi:</vt:lpstr>
      <vt:lpstr>Mazās grupas noteikumi:</vt:lpstr>
      <vt:lpstr>Sadraudzība ar mērķi</vt:lpstr>
      <vt:lpstr>Pievienojies Bībeles grupiņai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Rob</cp:lastModifiedBy>
  <cp:revision>64</cp:revision>
  <cp:lastPrinted>1601-01-01T00:00:00Z</cp:lastPrinted>
  <dcterms:created xsi:type="dcterms:W3CDTF">1601-01-01T00:00:00Z</dcterms:created>
  <dcterms:modified xsi:type="dcterms:W3CDTF">2023-10-21T11:26:52Z</dcterms:modified>
</cp:coreProperties>
</file>